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2"/>
  </p:notesMasterIdLst>
  <p:handoutMasterIdLst>
    <p:handoutMasterId r:id="rId33"/>
  </p:handoutMasterIdLst>
  <p:sldIdLst>
    <p:sldId id="256" r:id="rId5"/>
    <p:sldId id="274" r:id="rId6"/>
    <p:sldId id="275" r:id="rId7"/>
    <p:sldId id="276" r:id="rId8"/>
    <p:sldId id="269" r:id="rId9"/>
    <p:sldId id="259" r:id="rId10"/>
    <p:sldId id="271" r:id="rId11"/>
    <p:sldId id="272" r:id="rId12"/>
    <p:sldId id="260" r:id="rId13"/>
    <p:sldId id="273" r:id="rId14"/>
    <p:sldId id="277" r:id="rId15"/>
    <p:sldId id="265"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64" r:id="rId31"/>
  </p:sldIdLst>
  <p:sldSz cx="12192000"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e"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14067"/>
    <a:srgbClr val="3F3F3F"/>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2" autoAdjust="0"/>
    <p:restoredTop sz="94697" autoAdjust="0"/>
  </p:normalViewPr>
  <p:slideViewPr>
    <p:cSldViewPr snapToGrid="0" showGuides="1">
      <p:cViewPr varScale="1">
        <p:scale>
          <a:sx n="85" d="100"/>
          <a:sy n="85" d="100"/>
        </p:scale>
        <p:origin x="1480" y="168"/>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handoutMaster" Target="handoutMasters/handoutMaster1.xml"/><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xmlns=""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4E13FA4-5A6A-4920-8854-843EBE8DDFDE}" type="datetime1">
              <a:rPr lang="it-IT" smtClean="0"/>
              <a:t>29/01/20</a:t>
            </a:fld>
            <a:endParaRPr lang="it-IT" dirty="0"/>
          </a:p>
        </p:txBody>
      </p:sp>
      <p:sp>
        <p:nvSpPr>
          <p:cNvPr id="4" name="Segnaposto piè di pagina 3">
            <a:extLst>
              <a:ext uri="{FF2B5EF4-FFF2-40B4-BE49-F238E27FC236}">
                <a16:creationId xmlns:a16="http://schemas.microsoft.com/office/drawing/2014/main" xmlns=""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xmlns=""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1072A3-100F-40A9-915F-8D2D9E6962D8}" type="slidenum">
              <a:rPr lang="it-IT" smtClean="0"/>
              <a:t>‹n.›</a:t>
            </a:fld>
            <a:endParaRPr lang="it-IT"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2339E-5782-4E34-93C0-C2AC43169E1F}" type="datetime1">
              <a:rPr lang="it-IT" smtClean="0"/>
              <a:pPr/>
              <a:t>29/01/20</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9230CFA-805A-4FD3-B3A0-DAAA5993DA17}" type="slidenum">
              <a:rPr lang="it-IT" noProof="0" smtClean="0"/>
              <a:t>‹n.›</a:t>
            </a:fld>
            <a:endParaRPr lang="it-IT"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1</a:t>
            </a:fld>
            <a:endParaRPr lang="it-IT" dirty="0"/>
          </a:p>
        </p:txBody>
      </p:sp>
    </p:spTree>
    <p:extLst>
      <p:ext uri="{BB962C8B-B14F-4D97-AF65-F5344CB8AC3E}">
        <p14:creationId xmlns:p14="http://schemas.microsoft.com/office/powerpoint/2010/main" val="160545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11</a:t>
            </a:fld>
            <a:endParaRPr lang="it-IT" dirty="0"/>
          </a:p>
        </p:txBody>
      </p:sp>
    </p:spTree>
    <p:extLst>
      <p:ext uri="{BB962C8B-B14F-4D97-AF65-F5344CB8AC3E}">
        <p14:creationId xmlns:p14="http://schemas.microsoft.com/office/powerpoint/2010/main" val="382047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12</a:t>
            </a:fld>
            <a:endParaRPr lang="it-IT" dirty="0"/>
          </a:p>
        </p:txBody>
      </p:sp>
    </p:spTree>
    <p:extLst>
      <p:ext uri="{BB962C8B-B14F-4D97-AF65-F5344CB8AC3E}">
        <p14:creationId xmlns:p14="http://schemas.microsoft.com/office/powerpoint/2010/main" val="3420193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904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14</a:t>
            </a:fld>
            <a:endParaRPr lang="it-IT" dirty="0"/>
          </a:p>
        </p:txBody>
      </p:sp>
    </p:spTree>
    <p:extLst>
      <p:ext uri="{BB962C8B-B14F-4D97-AF65-F5344CB8AC3E}">
        <p14:creationId xmlns:p14="http://schemas.microsoft.com/office/powerpoint/2010/main" val="1452764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15</a:t>
            </a:fld>
            <a:endParaRPr lang="it-IT" dirty="0"/>
          </a:p>
        </p:txBody>
      </p:sp>
    </p:spTree>
    <p:extLst>
      <p:ext uri="{BB962C8B-B14F-4D97-AF65-F5344CB8AC3E}">
        <p14:creationId xmlns:p14="http://schemas.microsoft.com/office/powerpoint/2010/main" val="4057216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16</a:t>
            </a:fld>
            <a:endParaRPr lang="it-IT" dirty="0"/>
          </a:p>
        </p:txBody>
      </p:sp>
    </p:spTree>
    <p:extLst>
      <p:ext uri="{BB962C8B-B14F-4D97-AF65-F5344CB8AC3E}">
        <p14:creationId xmlns:p14="http://schemas.microsoft.com/office/powerpoint/2010/main" val="463972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17</a:t>
            </a:fld>
            <a:endParaRPr lang="it-IT" dirty="0"/>
          </a:p>
        </p:txBody>
      </p:sp>
    </p:spTree>
    <p:extLst>
      <p:ext uri="{BB962C8B-B14F-4D97-AF65-F5344CB8AC3E}">
        <p14:creationId xmlns:p14="http://schemas.microsoft.com/office/powerpoint/2010/main" val="2984755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18</a:t>
            </a:fld>
            <a:endParaRPr lang="it-IT" dirty="0"/>
          </a:p>
        </p:txBody>
      </p:sp>
    </p:spTree>
    <p:extLst>
      <p:ext uri="{BB962C8B-B14F-4D97-AF65-F5344CB8AC3E}">
        <p14:creationId xmlns:p14="http://schemas.microsoft.com/office/powerpoint/2010/main" val="2416948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547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72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627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951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556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254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139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646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948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27</a:t>
            </a:fld>
            <a:endParaRPr lang="it-IT" dirty="0"/>
          </a:p>
        </p:txBody>
      </p:sp>
    </p:spTree>
    <p:extLst>
      <p:ext uri="{BB962C8B-B14F-4D97-AF65-F5344CB8AC3E}">
        <p14:creationId xmlns:p14="http://schemas.microsoft.com/office/powerpoint/2010/main" val="61206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73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2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5</a:t>
            </a:fld>
            <a:endParaRPr lang="it-IT" dirty="0"/>
          </a:p>
        </p:txBody>
      </p:sp>
    </p:spTree>
    <p:extLst>
      <p:ext uri="{BB962C8B-B14F-4D97-AF65-F5344CB8AC3E}">
        <p14:creationId xmlns:p14="http://schemas.microsoft.com/office/powerpoint/2010/main" val="539394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6</a:t>
            </a:fld>
            <a:endParaRPr lang="it-IT" dirty="0"/>
          </a:p>
        </p:txBody>
      </p:sp>
    </p:spTree>
    <p:extLst>
      <p:ext uri="{BB962C8B-B14F-4D97-AF65-F5344CB8AC3E}">
        <p14:creationId xmlns:p14="http://schemas.microsoft.com/office/powerpoint/2010/main" val="78980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7</a:t>
            </a:fld>
            <a:endParaRPr lang="it-IT" dirty="0"/>
          </a:p>
        </p:txBody>
      </p:sp>
    </p:spTree>
    <p:extLst>
      <p:ext uri="{BB962C8B-B14F-4D97-AF65-F5344CB8AC3E}">
        <p14:creationId xmlns:p14="http://schemas.microsoft.com/office/powerpoint/2010/main" val="217618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9</a:t>
            </a:fld>
            <a:endParaRPr lang="it-IT" dirty="0"/>
          </a:p>
        </p:txBody>
      </p:sp>
    </p:spTree>
    <p:extLst>
      <p:ext uri="{BB962C8B-B14F-4D97-AF65-F5344CB8AC3E}">
        <p14:creationId xmlns:p14="http://schemas.microsoft.com/office/powerpoint/2010/main" val="210376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79230CFA-805A-4FD3-B3A0-DAAA5993DA17}" type="slidenum">
              <a:rPr lang="it-IT" smtClean="0"/>
              <a:t>10</a:t>
            </a:fld>
            <a:endParaRPr lang="it-IT" dirty="0"/>
          </a:p>
        </p:txBody>
      </p:sp>
    </p:spTree>
    <p:extLst>
      <p:ext uri="{BB962C8B-B14F-4D97-AF65-F5344CB8AC3E}">
        <p14:creationId xmlns:p14="http://schemas.microsoft.com/office/powerpoint/2010/main" val="39090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con immagine">
    <p:spTree>
      <p:nvGrpSpPr>
        <p:cNvPr id="1" name=""/>
        <p:cNvGrpSpPr/>
        <p:nvPr/>
      </p:nvGrpSpPr>
      <p:grpSpPr>
        <a:xfrm>
          <a:off x="0" y="0"/>
          <a:ext cx="0" cy="0"/>
          <a:chOff x="0" y="0"/>
          <a:chExt cx="0" cy="0"/>
        </a:xfrm>
      </p:grpSpPr>
      <p:sp>
        <p:nvSpPr>
          <p:cNvPr id="11" name="Triangolo rettangolo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cxnSp>
        <p:nvCxnSpPr>
          <p:cNvPr id="16" name="Connettore diritto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Segnaposto immagine 24">
            <a:extLst>
              <a:ext uri="{FF2B5EF4-FFF2-40B4-BE49-F238E27FC236}">
                <a16:creationId xmlns:a16="http://schemas.microsoft.com/office/drawing/2014/main" xmlns=""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defRPr>
            </a:lvl1pPr>
          </a:lstStyle>
          <a:p>
            <a:pPr rtl="0"/>
            <a:r>
              <a:rPr lang="it-IT" noProof="0" smtClean="0"/>
              <a:t>Fare clic sull'icona per inserire un'immagine</a:t>
            </a:r>
            <a:endParaRPr lang="it-IT" noProof="0" dirty="0"/>
          </a:p>
        </p:txBody>
      </p:sp>
      <p:cxnSp>
        <p:nvCxnSpPr>
          <p:cNvPr id="18" name="Connettore diritto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olo 1" title="Titolo">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defRPr>
            </a:lvl1pPr>
          </a:lstStyle>
          <a:p>
            <a:pPr rtl="0"/>
            <a:r>
              <a:rPr lang="it-IT" noProof="0" dirty="0"/>
              <a:t>Fare clic per modificare lo stile del titolo</a:t>
            </a:r>
          </a:p>
        </p:txBody>
      </p:sp>
      <p:sp>
        <p:nvSpPr>
          <p:cNvPr id="3" name="Sottotitolo 2" title="Sottotitolo">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dirty="0"/>
              <a:t>FARE CLIC PER MODIFICARE IL SOTTOTITOLO</a:t>
            </a:r>
          </a:p>
        </p:txBody>
      </p:sp>
      <p:cxnSp>
        <p:nvCxnSpPr>
          <p:cNvPr id="9" name="Connettore diritto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1" name="Triangolo rettangolo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cxnSp>
        <p:nvCxnSpPr>
          <p:cNvPr id="16" name="Connettore diritto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olo 1" title="Titolo">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defRPr>
            </a:lvl1pPr>
          </a:lstStyle>
          <a:p>
            <a:pPr rtl="0"/>
            <a:r>
              <a:rPr lang="it-IT" noProof="0" dirty="0"/>
              <a:t>Fare clic per modificare lo stile del titolo</a:t>
            </a:r>
          </a:p>
        </p:txBody>
      </p:sp>
      <p:sp>
        <p:nvSpPr>
          <p:cNvPr id="3" name="Sottotitolo 2" title="Sottotitolo">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dirty="0"/>
              <a:t>FARE CLIC PER MODIFICARE LO STILE DEL SOTTOTITOLO DELLO SCHEMA</a:t>
            </a:r>
          </a:p>
        </p:txBody>
      </p:sp>
      <p:cxnSp>
        <p:nvCxnSpPr>
          <p:cNvPr id="9" name="Connettore diritto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19" name="Triangolo rettangolo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7" name="Parallelogramma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cxnSp>
        <p:nvCxnSpPr>
          <p:cNvPr id="18" name="Connettore diritto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olo 1" title="Titolo">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j-lt"/>
                <a:cs typeface="Calibri Light" panose="020F0302020204030204" pitchFamily="34" charset="0"/>
              </a:defRPr>
            </a:lvl1pPr>
          </a:lstStyle>
          <a:p>
            <a:pPr rtl="0"/>
            <a:r>
              <a:rPr lang="it-IT" noProof="0" dirty="0"/>
              <a:t>Fare clic per modificare lo stile del titolo</a:t>
            </a:r>
          </a:p>
        </p:txBody>
      </p:sp>
      <p:sp>
        <p:nvSpPr>
          <p:cNvPr id="101" name="Segnaposto testo 2" title="Sottotitolo">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dirty="0"/>
              <a:t>FARE CLIC PER MODIFICARE GLI STILI DEL TESTO DELLO SCHEMA</a:t>
            </a:r>
          </a:p>
        </p:txBody>
      </p:sp>
      <p:cxnSp>
        <p:nvCxnSpPr>
          <p:cNvPr id="21" name="Connettore diritto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ma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cxnSp>
        <p:nvCxnSpPr>
          <p:cNvPr id="26" name="Connettore diritto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ma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00786568"/>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22" name="Connettore diritto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uppo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Striscia diagonal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tx1"/>
                </a:solidFill>
              </a:endParaRPr>
            </a:p>
          </p:txBody>
        </p:sp>
        <p:cxnSp>
          <p:nvCxnSpPr>
            <p:cNvPr id="28" name="Connettore diritto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ma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sp>
        <p:nvSpPr>
          <p:cNvPr id="25" name="Casella di testo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rtl="0"/>
            <a:r>
              <a:rPr lang="it-IT" sz="3400" b="1" noProof="0" dirty="0">
                <a:solidFill>
                  <a:schemeClr val="accent6"/>
                </a:solidFill>
                <a:latin typeface="Arial Black" panose="020B0A04020102020204" pitchFamily="34" charset="0"/>
              </a:rPr>
              <a:t>FR</a:t>
            </a:r>
          </a:p>
        </p:txBody>
      </p:sp>
      <p:sp>
        <p:nvSpPr>
          <p:cNvPr id="36" name="Parallelogramma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it-IT" noProof="0" dirty="0"/>
          </a:p>
        </p:txBody>
      </p:sp>
      <p:sp>
        <p:nvSpPr>
          <p:cNvPr id="2" name="Segnaposto piè di pagina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rtlCol="0"/>
          <a:lstStyle>
            <a:lvl1pPr algn="l">
              <a:defRPr/>
            </a:lvl1pPr>
          </a:lstStyle>
          <a:p>
            <a:pPr rtl="0"/>
            <a:r>
              <a:rPr lang="it-IT" noProof="0" dirty="0"/>
              <a:t>Aggiungere un piè di pagina</a:t>
            </a:r>
          </a:p>
        </p:txBody>
      </p:sp>
      <p:sp>
        <p:nvSpPr>
          <p:cNvPr id="3" name="Segnaposto numero diapositiva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rtlCol="0"/>
          <a:lstStyle/>
          <a:p>
            <a:pPr rtl="0"/>
            <a:fld id="{8699F50C-BE38-4BD0-BA84-9B090E1F2B9B}" type="slidenum">
              <a:rPr lang="it-IT" noProof="0" smtClean="0"/>
              <a:t>‹n.›</a:t>
            </a:fld>
            <a:endParaRPr lang="it-IT" noProof="0" dirty="0"/>
          </a:p>
        </p:txBody>
      </p:sp>
      <p:sp>
        <p:nvSpPr>
          <p:cNvPr id="27" name="Titolo 1" title="Titolo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it-IT" noProof="0" dirty="0"/>
              <a:t>Fare clic per modificare lo stile del titolo </a:t>
            </a:r>
          </a:p>
        </p:txBody>
      </p:sp>
      <p:sp>
        <p:nvSpPr>
          <p:cNvPr id="29" name="Segnaposto contenuto 2">
            <a:extLst>
              <a:ext uri="{FF2B5EF4-FFF2-40B4-BE49-F238E27FC236}">
                <a16:creationId xmlns:a16="http://schemas.microsoft.com/office/drawing/2014/main" xmlns="" id="{1FAE0C34-9220-45F0-9FC2-9FE7C994E7BD}"/>
              </a:ext>
            </a:extLst>
          </p:cNvPr>
          <p:cNvSpPr>
            <a:spLocks noGrp="1"/>
          </p:cNvSpPr>
          <p:nvPr>
            <p:ph idx="1"/>
          </p:nvPr>
        </p:nvSpPr>
        <p:spPr>
          <a:xfrm>
            <a:off x="518678" y="1671924"/>
            <a:ext cx="10835122" cy="4505039"/>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Tree>
    <p:extLst>
      <p:ext uri="{BB962C8B-B14F-4D97-AF65-F5344CB8AC3E}">
        <p14:creationId xmlns:p14="http://schemas.microsoft.com/office/powerpoint/2010/main" val="25434304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cxnSp>
        <p:nvCxnSpPr>
          <p:cNvPr id="22" name="Connettore diritto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uppo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Striscia diagonal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tx1"/>
                </a:solidFill>
              </a:endParaRPr>
            </a:p>
          </p:txBody>
        </p:sp>
        <p:cxnSp>
          <p:nvCxnSpPr>
            <p:cNvPr id="28" name="Connettore diritto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ma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sp>
        <p:nvSpPr>
          <p:cNvPr id="25" name="Casella di testo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rtl="0"/>
            <a:r>
              <a:rPr lang="it-IT" sz="3400" b="1" noProof="0" dirty="0">
                <a:solidFill>
                  <a:schemeClr val="accent6"/>
                </a:solidFill>
                <a:latin typeface="Arial Black" panose="020B0A04020102020204" pitchFamily="34" charset="0"/>
              </a:rPr>
              <a:t>FR</a:t>
            </a:r>
          </a:p>
        </p:txBody>
      </p:sp>
      <p:sp>
        <p:nvSpPr>
          <p:cNvPr id="36" name="Parallelogramma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it-IT" noProof="0" dirty="0"/>
          </a:p>
        </p:txBody>
      </p:sp>
      <p:sp>
        <p:nvSpPr>
          <p:cNvPr id="2" name="Segnaposto piè di pagina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rtlCol="0"/>
          <a:lstStyle>
            <a:lvl1pPr algn="l">
              <a:defRPr/>
            </a:lvl1pPr>
          </a:lstStyle>
          <a:p>
            <a:pPr rtl="0"/>
            <a:r>
              <a:rPr lang="it-IT" noProof="0" dirty="0"/>
              <a:t>Aggiungere un piè di pagina</a:t>
            </a:r>
          </a:p>
        </p:txBody>
      </p:sp>
      <p:sp>
        <p:nvSpPr>
          <p:cNvPr id="3" name="Segnaposto numero diapositiva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rtlCol="0"/>
          <a:lstStyle/>
          <a:p>
            <a:pPr rtl="0"/>
            <a:fld id="{8699F50C-BE38-4BD0-BA84-9B090E1F2B9B}" type="slidenum">
              <a:rPr lang="it-IT" noProof="0" smtClean="0"/>
              <a:t>‹n.›</a:t>
            </a:fld>
            <a:endParaRPr lang="it-IT" noProof="0" dirty="0"/>
          </a:p>
        </p:txBody>
      </p:sp>
      <p:sp>
        <p:nvSpPr>
          <p:cNvPr id="27" name="Titolo 1" title="Titolo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it-IT" noProof="0" dirty="0"/>
              <a:t>Fare clic per modificare lo stile del titolo </a:t>
            </a:r>
          </a:p>
        </p:txBody>
      </p:sp>
      <p:sp>
        <p:nvSpPr>
          <p:cNvPr id="14" name="Segnaposto contenuto 2">
            <a:extLst>
              <a:ext uri="{FF2B5EF4-FFF2-40B4-BE49-F238E27FC236}">
                <a16:creationId xmlns:a16="http://schemas.microsoft.com/office/drawing/2014/main" xmlns="" id="{217F9213-0142-420B-A84D-C5627A0C81E4}"/>
              </a:ext>
            </a:extLst>
          </p:cNvPr>
          <p:cNvSpPr>
            <a:spLocks noGrp="1"/>
          </p:cNvSpPr>
          <p:nvPr>
            <p:ph sz="half" idx="1"/>
          </p:nvPr>
        </p:nvSpPr>
        <p:spPr>
          <a:xfrm>
            <a:off x="529687" y="1651044"/>
            <a:ext cx="5181600" cy="4525919"/>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15" name="Segnaposto contenuto 3">
            <a:extLst>
              <a:ext uri="{FF2B5EF4-FFF2-40B4-BE49-F238E27FC236}">
                <a16:creationId xmlns:a16="http://schemas.microsoft.com/office/drawing/2014/main" xmlns="" id="{8014328B-D576-4B5C-A4AE-CF98318929FE}"/>
              </a:ext>
            </a:extLst>
          </p:cNvPr>
          <p:cNvSpPr>
            <a:spLocks noGrp="1"/>
          </p:cNvSpPr>
          <p:nvPr>
            <p:ph sz="half" idx="2"/>
          </p:nvPr>
        </p:nvSpPr>
        <p:spPr>
          <a:xfrm>
            <a:off x="6172200" y="1651044"/>
            <a:ext cx="5181600" cy="4525919"/>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Tree>
    <p:extLst>
      <p:ext uri="{BB962C8B-B14F-4D97-AF65-F5344CB8AC3E}">
        <p14:creationId xmlns:p14="http://schemas.microsoft.com/office/powerpoint/2010/main" val="12848131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22" name="Connettore diritto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uppo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Striscia diagonal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tx1"/>
                </a:solidFill>
              </a:endParaRPr>
            </a:p>
          </p:txBody>
        </p:sp>
        <p:cxnSp>
          <p:nvCxnSpPr>
            <p:cNvPr id="28" name="Connettore diritto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ma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sp>
        <p:nvSpPr>
          <p:cNvPr id="25" name="Casella di testo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rtl="0"/>
            <a:r>
              <a:rPr lang="it-IT" sz="3400" b="1" noProof="0" dirty="0">
                <a:solidFill>
                  <a:schemeClr val="accent6"/>
                </a:solidFill>
                <a:latin typeface="Arial Black" panose="020B0A04020102020204" pitchFamily="34" charset="0"/>
              </a:rPr>
              <a:t>FR</a:t>
            </a:r>
          </a:p>
        </p:txBody>
      </p:sp>
      <p:sp>
        <p:nvSpPr>
          <p:cNvPr id="36" name="Parallelogramma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it-IT" noProof="0" dirty="0"/>
          </a:p>
        </p:txBody>
      </p:sp>
      <p:sp>
        <p:nvSpPr>
          <p:cNvPr id="2" name="Segnaposto piè di pagina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rtlCol="0"/>
          <a:lstStyle>
            <a:lvl1pPr algn="l">
              <a:defRPr/>
            </a:lvl1pPr>
          </a:lstStyle>
          <a:p>
            <a:pPr rtl="0"/>
            <a:r>
              <a:rPr lang="it-IT" noProof="0" dirty="0"/>
              <a:t>Aggiungere un piè di pagina</a:t>
            </a:r>
          </a:p>
        </p:txBody>
      </p:sp>
      <p:sp>
        <p:nvSpPr>
          <p:cNvPr id="3" name="Segnaposto numero diapositiva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rtlCol="0"/>
          <a:lstStyle/>
          <a:p>
            <a:pPr rtl="0"/>
            <a:fld id="{8699F50C-BE38-4BD0-BA84-9B090E1F2B9B}" type="slidenum">
              <a:rPr lang="it-IT" noProof="0" smtClean="0"/>
              <a:t>‹n.›</a:t>
            </a:fld>
            <a:endParaRPr lang="it-IT" noProof="0" dirty="0"/>
          </a:p>
        </p:txBody>
      </p:sp>
      <p:sp>
        <p:nvSpPr>
          <p:cNvPr id="27" name="Titolo 1" title="Titolo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it-IT" noProof="0" dirty="0"/>
              <a:t>Fare clic per modificare lo stile del titolo </a:t>
            </a:r>
          </a:p>
        </p:txBody>
      </p:sp>
      <p:sp>
        <p:nvSpPr>
          <p:cNvPr id="18" name="Segnaposto testo 2">
            <a:extLst>
              <a:ext uri="{FF2B5EF4-FFF2-40B4-BE49-F238E27FC236}">
                <a16:creationId xmlns:a16="http://schemas.microsoft.com/office/drawing/2014/main" xmlns="" id="{82BFF385-445D-4DBB-9773-F99669415884}"/>
              </a:ext>
            </a:extLst>
          </p:cNvPr>
          <p:cNvSpPr>
            <a:spLocks noGrp="1"/>
          </p:cNvSpPr>
          <p:nvPr>
            <p:ph type="body" idx="1"/>
          </p:nvPr>
        </p:nvSpPr>
        <p:spPr>
          <a:xfrm>
            <a:off x="518678" y="1681163"/>
            <a:ext cx="5382501" cy="823912"/>
          </a:xfrm>
          <a:prstGeom prst="rect">
            <a:avLst/>
          </a:prstGeom>
        </p:spPr>
        <p:txBody>
          <a:bodyPr rtlCol="0" anchor="b"/>
          <a:lstStyle>
            <a:lvl1pPr marL="0" indent="0">
              <a:buNone/>
              <a:defRPr lang="en-US" b="1" dirty="0">
                <a:solidFill>
                  <a:schemeClr val="accent6"/>
                </a:solidFill>
              </a:defRPr>
            </a:lvl1pPr>
          </a:lstStyle>
          <a:p>
            <a:pPr marL="228600" lvl="0" indent="-228600" rtl="0"/>
            <a:r>
              <a:rPr lang="it-IT" noProof="0" smtClean="0"/>
              <a:t>Modifica gli stili del testo dello schema</a:t>
            </a:r>
          </a:p>
        </p:txBody>
      </p:sp>
      <p:sp>
        <p:nvSpPr>
          <p:cNvPr id="20" name="Segnaposto testo 4">
            <a:extLst>
              <a:ext uri="{FF2B5EF4-FFF2-40B4-BE49-F238E27FC236}">
                <a16:creationId xmlns:a16="http://schemas.microsoft.com/office/drawing/2014/main" xmlns="" id="{311B1CFE-1B35-4B5C-B40A-DC5ADF211B5C}"/>
              </a:ext>
            </a:extLst>
          </p:cNvPr>
          <p:cNvSpPr>
            <a:spLocks noGrp="1"/>
          </p:cNvSpPr>
          <p:nvPr>
            <p:ph type="body" sz="quarter" idx="3"/>
          </p:nvPr>
        </p:nvSpPr>
        <p:spPr>
          <a:xfrm>
            <a:off x="6172200" y="1681163"/>
            <a:ext cx="5183188" cy="823912"/>
          </a:xfrm>
          <a:prstGeom prst="rect">
            <a:avLst/>
          </a:prstGeom>
        </p:spPr>
        <p:txBody>
          <a:bodyPr rtlCol="0"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Modifica gli stili del testo dello schema</a:t>
            </a:r>
          </a:p>
        </p:txBody>
      </p:sp>
      <p:sp>
        <p:nvSpPr>
          <p:cNvPr id="21" name="Segnaposto contenuto 5">
            <a:extLst>
              <a:ext uri="{FF2B5EF4-FFF2-40B4-BE49-F238E27FC236}">
                <a16:creationId xmlns:a16="http://schemas.microsoft.com/office/drawing/2014/main" xmlns="" id="{1CE840E8-D596-479D-AE97-E88F42DC1B13}"/>
              </a:ext>
            </a:extLst>
          </p:cNvPr>
          <p:cNvSpPr>
            <a:spLocks noGrp="1"/>
          </p:cNvSpPr>
          <p:nvPr>
            <p:ph sz="quarter" idx="4"/>
          </p:nvPr>
        </p:nvSpPr>
        <p:spPr>
          <a:xfrm>
            <a:off x="6172200" y="2505075"/>
            <a:ext cx="5183188" cy="3684588"/>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24" name="Segnaposto contenuto 3">
            <a:extLst>
              <a:ext uri="{FF2B5EF4-FFF2-40B4-BE49-F238E27FC236}">
                <a16:creationId xmlns:a16="http://schemas.microsoft.com/office/drawing/2014/main" xmlns="" id="{B9A68D25-B19E-4E84-B65D-596EE8382DAD}"/>
              </a:ext>
            </a:extLst>
          </p:cNvPr>
          <p:cNvSpPr>
            <a:spLocks noGrp="1"/>
          </p:cNvSpPr>
          <p:nvPr>
            <p:ph sz="half" idx="2"/>
          </p:nvPr>
        </p:nvSpPr>
        <p:spPr>
          <a:xfrm>
            <a:off x="518678" y="2505075"/>
            <a:ext cx="5391749" cy="3684588"/>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Tree>
    <p:extLst>
      <p:ext uri="{BB962C8B-B14F-4D97-AF65-F5344CB8AC3E}">
        <p14:creationId xmlns:p14="http://schemas.microsoft.com/office/powerpoint/2010/main" val="245226781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11" name="Triangolo rettangolo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cxnSp>
        <p:nvCxnSpPr>
          <p:cNvPr id="16" name="Connettore diritto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olo 1" title="Titolo">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defRPr>
            </a:lvl1pPr>
          </a:lstStyle>
          <a:p>
            <a:pPr rtl="0"/>
            <a:r>
              <a:rPr lang="it-IT" noProof="0" dirty="0"/>
              <a:t>Fare clic per modificare lo stile del titolo</a:t>
            </a:r>
          </a:p>
        </p:txBody>
      </p:sp>
      <p:cxnSp>
        <p:nvCxnSpPr>
          <p:cNvPr id="9" name="Connettore diritto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egnaposto testo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smtClean="0"/>
              <a:t>Modifica gli stili del testo dello schema</a:t>
            </a:r>
          </a:p>
        </p:txBody>
      </p:sp>
      <p:sp>
        <p:nvSpPr>
          <p:cNvPr id="14" name="Segnaposto contenuto 2">
            <a:extLst>
              <a:ext uri="{FF2B5EF4-FFF2-40B4-BE49-F238E27FC236}">
                <a16:creationId xmlns:a16="http://schemas.microsoft.com/office/drawing/2014/main" xmlns="" id="{C9A1E80C-1A76-4D3E-92A1-846866867DE1}"/>
              </a:ext>
            </a:extLst>
          </p:cNvPr>
          <p:cNvSpPr>
            <a:spLocks noGrp="1"/>
          </p:cNvSpPr>
          <p:nvPr>
            <p:ph idx="1"/>
          </p:nvPr>
        </p:nvSpPr>
        <p:spPr>
          <a:xfrm>
            <a:off x="6161316" y="2290713"/>
            <a:ext cx="5803672" cy="4341862"/>
          </a:xfrm>
          <a:prstGeom prst="rect">
            <a:avLst/>
          </a:prstGeom>
        </p:spPr>
        <p:txBody>
          <a:bodyPr rtlCol="0"/>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Tree>
    <p:extLst>
      <p:ext uri="{BB962C8B-B14F-4D97-AF65-F5344CB8AC3E}">
        <p14:creationId xmlns:p14="http://schemas.microsoft.com/office/powerpoint/2010/main" val="255265375"/>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11" name="Triangolo rettangolo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cxnSp>
        <p:nvCxnSpPr>
          <p:cNvPr id="16" name="Connettore diritto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olo 1" title="Titolo">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defRPr>
            </a:lvl1pPr>
          </a:lstStyle>
          <a:p>
            <a:pPr rtl="0"/>
            <a:r>
              <a:rPr lang="it-IT" noProof="0" dirty="0"/>
              <a:t>Fare clic per modificare lo stile del titolo</a:t>
            </a:r>
          </a:p>
        </p:txBody>
      </p:sp>
      <p:cxnSp>
        <p:nvCxnSpPr>
          <p:cNvPr id="9" name="Connettore diritto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egnaposto testo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smtClean="0"/>
              <a:t>Modifica gli stili del testo dello schema</a:t>
            </a:r>
          </a:p>
        </p:txBody>
      </p:sp>
      <p:sp>
        <p:nvSpPr>
          <p:cNvPr id="12" name="Segnaposto immagine 2">
            <a:extLst>
              <a:ext uri="{FF2B5EF4-FFF2-40B4-BE49-F238E27FC236}">
                <a16:creationId xmlns:a16="http://schemas.microsoft.com/office/drawing/2014/main" xmlns="" id="{22728E0A-430E-4C6A-BF56-06FA8510F29F}"/>
              </a:ext>
            </a:extLst>
          </p:cNvPr>
          <p:cNvSpPr>
            <a:spLocks noGrp="1"/>
          </p:cNvSpPr>
          <p:nvPr>
            <p:ph type="pic" idx="1"/>
          </p:nvPr>
        </p:nvSpPr>
        <p:spPr>
          <a:xfrm>
            <a:off x="6249970" y="2271860"/>
            <a:ext cx="5715017" cy="4360714"/>
          </a:xfrm>
          <a:prstGeom prst="rect">
            <a:avLst/>
          </a:prstGeo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smtClean="0"/>
              <a:t>Fare clic sull'icona per inserire un'immagine</a:t>
            </a:r>
            <a:endParaRPr lang="it-IT" noProof="0" dirty="0"/>
          </a:p>
        </p:txBody>
      </p:sp>
    </p:spTree>
    <p:extLst>
      <p:ext uri="{BB962C8B-B14F-4D97-AF65-F5344CB8AC3E}">
        <p14:creationId xmlns:p14="http://schemas.microsoft.com/office/powerpoint/2010/main" val="2614302603"/>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18" name="Casella di testo 17">
            <a:extLst>
              <a:ext uri="{FF2B5EF4-FFF2-40B4-BE49-F238E27FC236}">
                <a16:creationId xmlns:a16="http://schemas.microsoft.com/office/drawing/2014/main" xmlns="" id="{CC52C5C1-EC33-44C1-9D54-A1058BBF1812}"/>
              </a:ext>
            </a:extLst>
          </p:cNvPr>
          <p:cNvSpPr txBox="1"/>
          <p:nvPr userDrawn="1"/>
        </p:nvSpPr>
        <p:spPr>
          <a:xfrm>
            <a:off x="11072378" y="235732"/>
            <a:ext cx="814647" cy="615553"/>
          </a:xfrm>
          <a:prstGeom prst="rect">
            <a:avLst/>
          </a:prstGeom>
          <a:noFill/>
        </p:spPr>
        <p:txBody>
          <a:bodyPr wrap="none" rtlCol="0">
            <a:spAutoFit/>
          </a:bodyPr>
          <a:lstStyle/>
          <a:p>
            <a:pPr rtl="0"/>
            <a:r>
              <a:rPr lang="it-IT" sz="3400" b="1" noProof="0" dirty="0">
                <a:solidFill>
                  <a:schemeClr val="accent1"/>
                </a:solidFill>
                <a:latin typeface="Arial Black" panose="020B0A04020102020204" pitchFamily="34" charset="0"/>
              </a:rPr>
              <a:t>FR</a:t>
            </a:r>
          </a:p>
        </p:txBody>
      </p:sp>
      <p:grpSp>
        <p:nvGrpSpPr>
          <p:cNvPr id="26" name="Gruppo 25">
            <a:extLst>
              <a:ext uri="{FF2B5EF4-FFF2-40B4-BE49-F238E27FC236}">
                <a16:creationId xmlns:a16="http://schemas.microsoft.com/office/drawing/2014/main" xmlns="" id="{8A0030CD-8C9E-4AA5-8C5D-F9B2EDB7E17A}"/>
              </a:ext>
            </a:extLst>
          </p:cNvPr>
          <p:cNvGrpSpPr/>
          <p:nvPr userDrawn="1"/>
        </p:nvGrpSpPr>
        <p:grpSpPr>
          <a:xfrm flipH="1">
            <a:off x="7561328" y="0"/>
            <a:ext cx="4831840" cy="3541007"/>
            <a:chOff x="-192127" y="-2"/>
            <a:chExt cx="4831840" cy="3367272"/>
          </a:xfrm>
        </p:grpSpPr>
        <p:sp>
          <p:nvSpPr>
            <p:cNvPr id="27" name="Striscia diagonale 26">
              <a:extLst>
                <a:ext uri="{FF2B5EF4-FFF2-40B4-BE49-F238E27FC236}">
                  <a16:creationId xmlns:a16="http://schemas.microsoft.com/office/drawing/2014/main" xmlns=""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tx1"/>
                </a:solidFill>
              </a:endParaRPr>
            </a:p>
          </p:txBody>
        </p:sp>
        <p:cxnSp>
          <p:nvCxnSpPr>
            <p:cNvPr id="28" name="Connettore diritto 27">
              <a:extLst>
                <a:ext uri="{FF2B5EF4-FFF2-40B4-BE49-F238E27FC236}">
                  <a16:creationId xmlns:a16="http://schemas.microsoft.com/office/drawing/2014/main" xmlns=""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ma 28">
              <a:extLst>
                <a:ext uri="{FF2B5EF4-FFF2-40B4-BE49-F238E27FC236}">
                  <a16:creationId xmlns:a16="http://schemas.microsoft.com/office/drawing/2014/main" xmlns=""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sp>
        <p:nvSpPr>
          <p:cNvPr id="30" name="Parallelogramma 29">
            <a:extLst>
              <a:ext uri="{FF2B5EF4-FFF2-40B4-BE49-F238E27FC236}">
                <a16:creationId xmlns:a16="http://schemas.microsoft.com/office/drawing/2014/main" xmlns=""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it-IT" noProof="0" dirty="0"/>
          </a:p>
        </p:txBody>
      </p:sp>
      <p:sp>
        <p:nvSpPr>
          <p:cNvPr id="2" name="Segnaposto piè di pagina 1">
            <a:extLst>
              <a:ext uri="{FF2B5EF4-FFF2-40B4-BE49-F238E27FC236}">
                <a16:creationId xmlns:a16="http://schemas.microsoft.com/office/drawing/2014/main" xmlns="" id="{578C43A6-50C6-704E-BADC-6D83BADE7316}"/>
              </a:ext>
            </a:extLst>
          </p:cNvPr>
          <p:cNvSpPr>
            <a:spLocks noGrp="1"/>
          </p:cNvSpPr>
          <p:nvPr>
            <p:ph type="ftr" sz="quarter" idx="10"/>
          </p:nvPr>
        </p:nvSpPr>
        <p:spPr/>
        <p:txBody>
          <a:bodyPr rtlCol="0"/>
          <a:lstStyle/>
          <a:p>
            <a:pPr rtl="0"/>
            <a:r>
              <a:rPr lang="it-IT" noProof="0" dirty="0"/>
              <a:t>Aggiungere un piè di pagina</a:t>
            </a:r>
          </a:p>
        </p:txBody>
      </p:sp>
      <p:sp>
        <p:nvSpPr>
          <p:cNvPr id="3" name="Segnaposto numero diapositiva 2">
            <a:extLst>
              <a:ext uri="{FF2B5EF4-FFF2-40B4-BE49-F238E27FC236}">
                <a16:creationId xmlns:a16="http://schemas.microsoft.com/office/drawing/2014/main" xmlns="" id="{ED91439B-965F-3548-AF77-89501B24F600}"/>
              </a:ext>
            </a:extLst>
          </p:cNvPr>
          <p:cNvSpPr>
            <a:spLocks noGrp="1"/>
          </p:cNvSpPr>
          <p:nvPr>
            <p:ph type="sldNum" sz="quarter" idx="11"/>
          </p:nvPr>
        </p:nvSpPr>
        <p:spPr/>
        <p:txBody>
          <a:bodyPr rtlCol="0"/>
          <a:lstStyle/>
          <a:p>
            <a:pPr rtl="0"/>
            <a:fld id="{8699F50C-BE38-4BD0-BA84-9B090E1F2B9B}" type="slidenum">
              <a:rPr lang="it-IT" noProof="0" smtClean="0"/>
              <a:t>‹n.›</a:t>
            </a:fld>
            <a:endParaRPr lang="it-IT" noProof="0" dirty="0"/>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1" name="Casella di testo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rtl="0"/>
            <a:r>
              <a:rPr lang="it-IT" sz="3400" b="1" noProof="0" dirty="0">
                <a:solidFill>
                  <a:schemeClr val="accent1"/>
                </a:solidFill>
                <a:latin typeface="Arial Black" panose="020B0A04020102020204" pitchFamily="34" charset="0"/>
              </a:rPr>
              <a:t>FR</a:t>
            </a:r>
          </a:p>
        </p:txBody>
      </p:sp>
      <p:grpSp>
        <p:nvGrpSpPr>
          <p:cNvPr id="27" name="Gruppo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Striscia diagonal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tx1"/>
                </a:solidFill>
              </a:endParaRPr>
            </a:p>
          </p:txBody>
        </p:sp>
        <p:cxnSp>
          <p:nvCxnSpPr>
            <p:cNvPr id="29" name="Connettore diritto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ma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sp>
        <p:nvSpPr>
          <p:cNvPr id="31" name="Parallelogramma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it-IT" noProof="0" dirty="0"/>
          </a:p>
        </p:txBody>
      </p:sp>
      <p:sp>
        <p:nvSpPr>
          <p:cNvPr id="33" name="Titolo 1" title="Titolo ">
            <a:extLst>
              <a:ext uri="{FF2B5EF4-FFF2-40B4-BE49-F238E27FC236}">
                <a16:creationId xmlns:a16="http://schemas.microsoft.com/office/drawing/2014/main" xmlns="" id="{59067A2C-FE71-4381-BE51-08DAC5E4354A}"/>
              </a:ext>
            </a:extLst>
          </p:cNvPr>
          <p:cNvSpPr>
            <a:spLocks noGrp="1"/>
          </p:cNvSpPr>
          <p:nvPr>
            <p:ph type="title" hasCustomPrompt="1"/>
          </p:nvPr>
        </p:nvSpPr>
        <p:spPr>
          <a:xfrm>
            <a:off x="518678" y="209028"/>
            <a:ext cx="8333222" cy="1215566"/>
          </a:xfrm>
          <a:prstGeom prst="rect">
            <a:avLst/>
          </a:prstGeom>
        </p:spPr>
        <p:txBody>
          <a:bodyPr rtlCol="0" anchor="b">
            <a:normAutofit/>
          </a:bodyPr>
          <a:lstStyle>
            <a:lvl1pPr>
              <a:defRPr sz="4400" b="1">
                <a:solidFill>
                  <a:schemeClr val="accent1"/>
                </a:solidFill>
              </a:defRPr>
            </a:lvl1pPr>
          </a:lstStyle>
          <a:p>
            <a:pPr rtl="0"/>
            <a:r>
              <a:rPr lang="it-IT" noProof="0" dirty="0"/>
              <a:t>Fare clic per modificare lo stile del titolo </a:t>
            </a:r>
          </a:p>
        </p:txBody>
      </p:sp>
      <p:sp>
        <p:nvSpPr>
          <p:cNvPr id="2" name="Segnaposto piè di pagina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rtlCol="0"/>
          <a:lstStyle/>
          <a:p>
            <a:pPr rtl="0"/>
            <a:r>
              <a:rPr lang="it-IT" noProof="0" dirty="0"/>
              <a:t>Aggiungere un piè di pagina</a:t>
            </a:r>
          </a:p>
        </p:txBody>
      </p:sp>
      <p:sp>
        <p:nvSpPr>
          <p:cNvPr id="3" name="Segnaposto numero diapositiva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rtlCol="0"/>
          <a:lstStyle/>
          <a:p>
            <a:pPr rtl="0"/>
            <a:fld id="{8699F50C-BE38-4BD0-BA84-9B090E1F2B9B}" type="slidenum">
              <a:rPr lang="it-IT" noProof="0" smtClean="0"/>
              <a:t>‹n.›</a:t>
            </a:fld>
            <a:endParaRPr lang="it-IT" noProof="0" dirty="0"/>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25CE2EB-00DF-4EBA-BF1F-D37805D45585}"/>
              </a:ext>
            </a:extLst>
          </p:cNvPr>
          <p:cNvSpPr>
            <a:spLocks noGrp="1"/>
          </p:cNvSpPr>
          <p:nvPr>
            <p:ph type="title"/>
          </p:nvPr>
        </p:nvSpPr>
        <p:spPr/>
        <p:txBody>
          <a:bodyPr rtlCol="0"/>
          <a:lstStyle/>
          <a:p>
            <a:pPr rtl="0"/>
            <a:r>
              <a:rPr lang="it-IT" noProof="0" smtClean="0"/>
              <a:t>Fare clic per modificare lo stile del titolo</a:t>
            </a:r>
            <a:endParaRPr lang="it-IT" noProof="0"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stazione della sezione con immagine">
    <p:spTree>
      <p:nvGrpSpPr>
        <p:cNvPr id="1" name=""/>
        <p:cNvGrpSpPr/>
        <p:nvPr/>
      </p:nvGrpSpPr>
      <p:grpSpPr>
        <a:xfrm>
          <a:off x="0" y="0"/>
          <a:ext cx="0" cy="0"/>
          <a:chOff x="0" y="0"/>
          <a:chExt cx="0" cy="0"/>
        </a:xfrm>
      </p:grpSpPr>
      <p:sp>
        <p:nvSpPr>
          <p:cNvPr id="19" name="Triangolo rettangolo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7" name="Parallelogramma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cxnSp>
        <p:nvCxnSpPr>
          <p:cNvPr id="18" name="Connettore diritto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olo 1" title="Titolo">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j-lt"/>
                <a:cs typeface="Calibri Light" panose="020F0302020204030204" pitchFamily="34" charset="0"/>
              </a:defRPr>
            </a:lvl1pPr>
          </a:lstStyle>
          <a:p>
            <a:pPr rtl="0"/>
            <a:r>
              <a:rPr lang="it-IT" noProof="0" dirty="0"/>
              <a:t>Fare clic per modificare lo stile del titolo</a:t>
            </a:r>
          </a:p>
        </p:txBody>
      </p:sp>
      <p:sp>
        <p:nvSpPr>
          <p:cNvPr id="101" name="Segnaposto testo 2" title="Sottotitolo">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dirty="0"/>
              <a:t>FARE CLIC PER MODIFICARE GLI STILI DEL TESTO DELLO SCHEMA</a:t>
            </a:r>
          </a:p>
        </p:txBody>
      </p:sp>
      <p:cxnSp>
        <p:nvCxnSpPr>
          <p:cNvPr id="21" name="Connettore diritto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ma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cxnSp>
        <p:nvCxnSpPr>
          <p:cNvPr id="26" name="Connettore diritto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Segnaposto immagine 26">
            <a:extLst>
              <a:ext uri="{FF2B5EF4-FFF2-40B4-BE49-F238E27FC236}">
                <a16:creationId xmlns:a16="http://schemas.microsoft.com/office/drawing/2014/main" xmlns=""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defRPr>
            </a:lvl1pPr>
          </a:lstStyle>
          <a:p>
            <a:pPr rtl="0"/>
            <a:r>
              <a:rPr lang="it-IT" noProof="0" smtClean="0"/>
              <a:t>Fare clic sull'icona per inserire un'immagine</a:t>
            </a:r>
            <a:endParaRPr lang="it-IT" noProof="0" dirty="0"/>
          </a:p>
        </p:txBody>
      </p:sp>
      <p:cxnSp>
        <p:nvCxnSpPr>
          <p:cNvPr id="16" name="Connettore diritto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ma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testo 01">
    <p:spTree>
      <p:nvGrpSpPr>
        <p:cNvPr id="1" name=""/>
        <p:cNvGrpSpPr/>
        <p:nvPr/>
      </p:nvGrpSpPr>
      <p:grpSpPr>
        <a:xfrm>
          <a:off x="0" y="0"/>
          <a:ext cx="0" cy="0"/>
          <a:chOff x="0" y="0"/>
          <a:chExt cx="0" cy="0"/>
        </a:xfrm>
      </p:grpSpPr>
      <p:sp>
        <p:nvSpPr>
          <p:cNvPr id="3" name="Segnaposto contenuto 2" title="Punti elenco">
            <a:extLst>
              <a:ext uri="{FF2B5EF4-FFF2-40B4-BE49-F238E27FC236}">
                <a16:creationId xmlns:a16="http://schemas.microsoft.com/office/drawing/2014/main" xmlns="" id="{BFD7EA17-BE66-4636-9684-F93562587911}"/>
              </a:ext>
            </a:extLst>
          </p:cNvPr>
          <p:cNvSpPr>
            <a:spLocks noGrp="1"/>
          </p:cNvSpPr>
          <p:nvPr>
            <p:ph idx="1"/>
          </p:nvPr>
        </p:nvSpPr>
        <p:spPr>
          <a:xfrm>
            <a:off x="531378" y="3196915"/>
            <a:ext cx="4942829" cy="2958275"/>
          </a:xfrm>
          <a:prstGeom prst="rect">
            <a:avLst/>
          </a:prstGeom>
        </p:spPr>
        <p:txBody>
          <a:bodyPr rtlCol="0">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24" name="Triangolo rettangolo 23">
            <a:extLst>
              <a:ext uri="{FF2B5EF4-FFF2-40B4-BE49-F238E27FC236}">
                <a16:creationId xmlns:a16="http://schemas.microsoft.com/office/drawing/2014/main" xmlns=""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5" name="Parallelogramma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cxnSp>
        <p:nvCxnSpPr>
          <p:cNvPr id="34" name="Connettore diritto 33">
            <a:extLst>
              <a:ext uri="{FF2B5EF4-FFF2-40B4-BE49-F238E27FC236}">
                <a16:creationId xmlns:a16="http://schemas.microsoft.com/office/drawing/2014/main" xmlns=""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Segnaposto testo 4" title="Sottotitolo">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it-IT" noProof="0" dirty="0"/>
              <a:t>FARE CLIC PER LO STILE DEL SOTTOTITOLO</a:t>
            </a:r>
          </a:p>
        </p:txBody>
      </p:sp>
      <p:sp>
        <p:nvSpPr>
          <p:cNvPr id="2" name="Titolo 1" title="Titolo ">
            <a:extLst>
              <a:ext uri="{FF2B5EF4-FFF2-40B4-BE49-F238E27FC236}">
                <a16:creationId xmlns:a16="http://schemas.microsoft.com/office/drawing/2014/main" xmlns="" id="{20237B57-91C6-4F8B-8AA0-18FA50B0FD1D}"/>
              </a:ext>
            </a:extLst>
          </p:cNvPr>
          <p:cNvSpPr>
            <a:spLocks noGrp="1"/>
          </p:cNvSpPr>
          <p:nvPr userDrawn="1">
            <p:ph type="title" hasCustomPrompt="1"/>
          </p:nvPr>
        </p:nvSpPr>
        <p:spPr>
          <a:xfrm>
            <a:off x="531378" y="1308484"/>
            <a:ext cx="7342622" cy="1215566"/>
          </a:xfrm>
          <a:prstGeom prst="rect">
            <a:avLst/>
          </a:prstGeom>
        </p:spPr>
        <p:txBody>
          <a:bodyPr rtlCol="0" anchor="b">
            <a:normAutofit/>
          </a:bodyPr>
          <a:lstStyle>
            <a:lvl1pPr>
              <a:defRPr sz="4400" b="1">
                <a:solidFill>
                  <a:schemeClr val="accent1"/>
                </a:solidFill>
              </a:defRPr>
            </a:lvl1pPr>
          </a:lstStyle>
          <a:p>
            <a:pPr rtl="0"/>
            <a:r>
              <a:rPr lang="it-IT" noProof="0" dirty="0"/>
              <a:t>Fare clic per modificare </a:t>
            </a:r>
            <a:br>
              <a:rPr lang="it-IT" noProof="0" dirty="0"/>
            </a:br>
            <a:r>
              <a:rPr lang="it-IT" noProof="0" dirty="0"/>
              <a:t>lo stile del titolo </a:t>
            </a:r>
          </a:p>
        </p:txBody>
      </p:sp>
      <p:sp>
        <p:nvSpPr>
          <p:cNvPr id="15" name="Segnaposto immagine 14">
            <a:extLst>
              <a:ext uri="{FF2B5EF4-FFF2-40B4-BE49-F238E27FC236}">
                <a16:creationId xmlns:a16="http://schemas.microsoft.com/office/drawing/2014/main" xmlns=""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rtlCol="0" anchor="ctr">
            <a:noAutofit/>
          </a:bodyPr>
          <a:lstStyle>
            <a:lvl1pPr marL="0" indent="0" algn="ctr">
              <a:buNone/>
              <a:defRPr>
                <a:solidFill>
                  <a:schemeClr val="tx1"/>
                </a:solidFill>
              </a:defRPr>
            </a:lvl1pPr>
          </a:lstStyle>
          <a:p>
            <a:pPr rtl="0"/>
            <a:r>
              <a:rPr lang="it-IT" noProof="0" smtClean="0"/>
              <a:t>Fare clic sull'icona per inserire un'immagine</a:t>
            </a:r>
            <a:endParaRPr lang="it-IT" noProof="0" dirty="0"/>
          </a:p>
        </p:txBody>
      </p:sp>
      <p:sp>
        <p:nvSpPr>
          <p:cNvPr id="4" name="Segnaposto piè di pagina 3">
            <a:extLst>
              <a:ext uri="{FF2B5EF4-FFF2-40B4-BE49-F238E27FC236}">
                <a16:creationId xmlns:a16="http://schemas.microsoft.com/office/drawing/2014/main" xmlns="" id="{5ADB14A5-A767-774C-85B8-68EF914689F6}"/>
              </a:ext>
            </a:extLst>
          </p:cNvPr>
          <p:cNvSpPr>
            <a:spLocks noGrp="1"/>
          </p:cNvSpPr>
          <p:nvPr>
            <p:ph type="ftr" sz="quarter" idx="14"/>
          </p:nvPr>
        </p:nvSpPr>
        <p:spPr/>
        <p:txBody>
          <a:bodyPr rtlCol="0"/>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xmlns="" id="{D4B9B51B-EAA9-4B4D-A4F6-470CD95DAA79}"/>
              </a:ext>
            </a:extLst>
          </p:cNvPr>
          <p:cNvSpPr>
            <a:spLocks noGrp="1"/>
          </p:cNvSpPr>
          <p:nvPr>
            <p:ph type="sldNum" sz="quarter" idx="15"/>
          </p:nvPr>
        </p:nvSpPr>
        <p:spPr/>
        <p:txBody>
          <a:bodyPr rtlCol="0"/>
          <a:lstStyle/>
          <a:p>
            <a:pPr rtl="0"/>
            <a:fld id="{8699F50C-BE38-4BD0-BA84-9B090E1F2B9B}" type="slidenum">
              <a:rPr lang="it-IT" noProof="0" smtClean="0"/>
              <a:t>‹n.›</a:t>
            </a:fld>
            <a:endParaRPr lang="it-IT" noProof="0" dirty="0"/>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testo 02">
    <p:spTree>
      <p:nvGrpSpPr>
        <p:cNvPr id="1" name=""/>
        <p:cNvGrpSpPr/>
        <p:nvPr/>
      </p:nvGrpSpPr>
      <p:grpSpPr>
        <a:xfrm>
          <a:off x="0" y="0"/>
          <a:ext cx="0" cy="0"/>
          <a:chOff x="0" y="0"/>
          <a:chExt cx="0" cy="0"/>
        </a:xfrm>
      </p:grpSpPr>
      <p:sp>
        <p:nvSpPr>
          <p:cNvPr id="35" name="Triangolo rettangolo 34">
            <a:extLst>
              <a:ext uri="{FF2B5EF4-FFF2-40B4-BE49-F238E27FC236}">
                <a16:creationId xmlns:a16="http://schemas.microsoft.com/office/drawing/2014/main" xmlns=""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8" name="Segnaposto immagine 17">
            <a:extLst>
              <a:ext uri="{FF2B5EF4-FFF2-40B4-BE49-F238E27FC236}">
                <a16:creationId xmlns:a16="http://schemas.microsoft.com/office/drawing/2014/main" xmlns=""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rtlCol="0" anchor="ctr">
            <a:noAutofit/>
          </a:bodyPr>
          <a:lstStyle>
            <a:lvl1pPr marL="0" indent="0" algn="r">
              <a:buNone/>
              <a:defRPr>
                <a:solidFill>
                  <a:schemeClr val="tx1"/>
                </a:solidFill>
              </a:defRPr>
            </a:lvl1pPr>
          </a:lstStyle>
          <a:p>
            <a:pPr rtl="0"/>
            <a:r>
              <a:rPr lang="it-IT" noProof="0" smtClean="0"/>
              <a:t>Fare clic sull'icona per inserire un'immagine</a:t>
            </a:r>
            <a:endParaRPr lang="it-IT" noProof="0" dirty="0"/>
          </a:p>
        </p:txBody>
      </p:sp>
      <p:sp>
        <p:nvSpPr>
          <p:cNvPr id="3" name="Segnaposto contenuto 2" title="Punti elenco">
            <a:extLst>
              <a:ext uri="{FF2B5EF4-FFF2-40B4-BE49-F238E27FC236}">
                <a16:creationId xmlns:a16="http://schemas.microsoft.com/office/drawing/2014/main" xmlns="" id="{BFD7EA17-BE66-4636-9684-F93562587911}"/>
              </a:ext>
            </a:extLst>
          </p:cNvPr>
          <p:cNvSpPr>
            <a:spLocks noGrp="1"/>
          </p:cNvSpPr>
          <p:nvPr>
            <p:ph idx="1"/>
          </p:nvPr>
        </p:nvSpPr>
        <p:spPr>
          <a:xfrm>
            <a:off x="531378" y="3196915"/>
            <a:ext cx="4942829" cy="2958275"/>
          </a:xfrm>
          <a:prstGeom prst="rect">
            <a:avLst/>
          </a:prstGeom>
        </p:spPr>
        <p:txBody>
          <a:bodyPr rtlCol="0">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25" name="Parallelogramma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cxnSp>
        <p:nvCxnSpPr>
          <p:cNvPr id="34" name="Connettore diritto 33">
            <a:extLst>
              <a:ext uri="{FF2B5EF4-FFF2-40B4-BE49-F238E27FC236}">
                <a16:creationId xmlns:a16="http://schemas.microsoft.com/office/drawing/2014/main" xmlns=""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egnaposto testo 4" title="Sottotitolo">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it-IT" noProof="0" dirty="0"/>
              <a:t>FARE CLIC PER LO STILE DEL SOTTOTITOLO</a:t>
            </a:r>
          </a:p>
        </p:txBody>
      </p:sp>
      <p:sp>
        <p:nvSpPr>
          <p:cNvPr id="17" name="Casella di testo 16">
            <a:extLst>
              <a:ext uri="{FF2B5EF4-FFF2-40B4-BE49-F238E27FC236}">
                <a16:creationId xmlns:a16="http://schemas.microsoft.com/office/drawing/2014/main" xmlns="" id="{3EB154C1-CE47-4220-9832-4FD0868A64A8}"/>
              </a:ext>
            </a:extLst>
          </p:cNvPr>
          <p:cNvSpPr txBox="1"/>
          <p:nvPr userDrawn="1"/>
        </p:nvSpPr>
        <p:spPr>
          <a:xfrm>
            <a:off x="11073384" y="237744"/>
            <a:ext cx="814647" cy="615553"/>
          </a:xfrm>
          <a:prstGeom prst="rect">
            <a:avLst/>
          </a:prstGeom>
          <a:noFill/>
        </p:spPr>
        <p:txBody>
          <a:bodyPr wrap="none" rtlCol="0">
            <a:spAutoFit/>
          </a:bodyPr>
          <a:lstStyle/>
          <a:p>
            <a:pPr rtl="0"/>
            <a:r>
              <a:rPr lang="it-IT" sz="3400" b="1" noProof="0" dirty="0">
                <a:solidFill>
                  <a:schemeClr val="accent1"/>
                </a:solidFill>
                <a:latin typeface="Arial Black" panose="020B0A04020102020204" pitchFamily="34" charset="0"/>
              </a:rPr>
              <a:t>FR</a:t>
            </a:r>
          </a:p>
        </p:txBody>
      </p:sp>
      <p:sp>
        <p:nvSpPr>
          <p:cNvPr id="19" name="Titolo 1" title="Titolo ">
            <a:extLst>
              <a:ext uri="{FF2B5EF4-FFF2-40B4-BE49-F238E27FC236}">
                <a16:creationId xmlns:a16="http://schemas.microsoft.com/office/drawing/2014/main" xmlns="" id="{2DB9D671-9FC8-4306-96B7-D9D585694B83}"/>
              </a:ext>
            </a:extLst>
          </p:cNvPr>
          <p:cNvSpPr>
            <a:spLocks noGrp="1"/>
          </p:cNvSpPr>
          <p:nvPr>
            <p:ph type="title" hasCustomPrompt="1"/>
          </p:nvPr>
        </p:nvSpPr>
        <p:spPr>
          <a:xfrm>
            <a:off x="531378" y="1308484"/>
            <a:ext cx="7342622" cy="1215566"/>
          </a:xfrm>
          <a:prstGeom prst="rect">
            <a:avLst/>
          </a:prstGeom>
        </p:spPr>
        <p:txBody>
          <a:bodyPr rtlCol="0" anchor="b">
            <a:normAutofit/>
          </a:bodyPr>
          <a:lstStyle>
            <a:lvl1pPr>
              <a:defRPr sz="4400" b="1">
                <a:solidFill>
                  <a:schemeClr val="accent1"/>
                </a:solidFill>
              </a:defRPr>
            </a:lvl1pPr>
          </a:lstStyle>
          <a:p>
            <a:pPr rtl="0"/>
            <a:r>
              <a:rPr lang="it-IT" noProof="0" dirty="0"/>
              <a:t>Fare clic per modificare </a:t>
            </a:r>
            <a:br>
              <a:rPr lang="it-IT" noProof="0" dirty="0"/>
            </a:br>
            <a:r>
              <a:rPr lang="it-IT" noProof="0" dirty="0"/>
              <a:t>lo stile del titolo </a:t>
            </a:r>
          </a:p>
        </p:txBody>
      </p:sp>
      <p:sp>
        <p:nvSpPr>
          <p:cNvPr id="2" name="Segnaposto piè di pagina 1">
            <a:extLst>
              <a:ext uri="{FF2B5EF4-FFF2-40B4-BE49-F238E27FC236}">
                <a16:creationId xmlns:a16="http://schemas.microsoft.com/office/drawing/2014/main" xmlns="" id="{6E55A0B9-F639-8643-9C4D-B93B8EE21A79}"/>
              </a:ext>
            </a:extLst>
          </p:cNvPr>
          <p:cNvSpPr>
            <a:spLocks noGrp="1"/>
          </p:cNvSpPr>
          <p:nvPr>
            <p:ph type="ftr" sz="quarter" idx="15"/>
          </p:nvPr>
        </p:nvSpPr>
        <p:spPr/>
        <p:txBody>
          <a:bodyPr rtlCol="0"/>
          <a:lstStyle/>
          <a:p>
            <a:pPr rtl="0"/>
            <a:r>
              <a:rPr lang="it-IT" noProof="0" dirty="0"/>
              <a:t>Aggiungere un piè di pagina</a:t>
            </a:r>
          </a:p>
        </p:txBody>
      </p:sp>
      <p:sp>
        <p:nvSpPr>
          <p:cNvPr id="4" name="Segnaposto numero diapositiva 3">
            <a:extLst>
              <a:ext uri="{FF2B5EF4-FFF2-40B4-BE49-F238E27FC236}">
                <a16:creationId xmlns:a16="http://schemas.microsoft.com/office/drawing/2014/main" xmlns="" id="{D0C29282-8AC7-494D-9A8E-A26C7F69948F}"/>
              </a:ext>
            </a:extLst>
          </p:cNvPr>
          <p:cNvSpPr>
            <a:spLocks noGrp="1"/>
          </p:cNvSpPr>
          <p:nvPr>
            <p:ph type="sldNum" sz="quarter" idx="16"/>
          </p:nvPr>
        </p:nvSpPr>
        <p:spPr/>
        <p:txBody>
          <a:bodyPr rtlCol="0"/>
          <a:lstStyle/>
          <a:p>
            <a:pPr rtl="0"/>
            <a:fld id="{8699F50C-BE38-4BD0-BA84-9B090E1F2B9B}" type="slidenum">
              <a:rPr lang="it-IT" noProof="0" smtClean="0"/>
              <a:t>‹n.›</a:t>
            </a:fld>
            <a:endParaRPr lang="it-IT" noProof="0" dirty="0"/>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con sottotitolo">
    <p:spTree>
      <p:nvGrpSpPr>
        <p:cNvPr id="1" name=""/>
        <p:cNvGrpSpPr/>
        <p:nvPr/>
      </p:nvGrpSpPr>
      <p:grpSpPr>
        <a:xfrm>
          <a:off x="0" y="0"/>
          <a:ext cx="0" cy="0"/>
          <a:chOff x="0" y="0"/>
          <a:chExt cx="0" cy="0"/>
        </a:xfrm>
      </p:grpSpPr>
      <p:cxnSp>
        <p:nvCxnSpPr>
          <p:cNvPr id="22" name="Connettore diritto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uppo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Striscia diagonal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tx1"/>
                </a:solidFill>
              </a:endParaRPr>
            </a:p>
          </p:txBody>
        </p:sp>
        <p:cxnSp>
          <p:nvCxnSpPr>
            <p:cNvPr id="28" name="Connettore diritto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ma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sp>
        <p:nvSpPr>
          <p:cNvPr id="17" name="Segnaposto testo 2">
            <a:extLst>
              <a:ext uri="{FF2B5EF4-FFF2-40B4-BE49-F238E27FC236}">
                <a16:creationId xmlns:a16="http://schemas.microsoft.com/office/drawing/2014/main" xmlns="" id="{B2E19FBD-2379-4B3B-910D-F51E007CB63F}"/>
              </a:ext>
            </a:extLst>
          </p:cNvPr>
          <p:cNvSpPr>
            <a:spLocks noGrp="1"/>
          </p:cNvSpPr>
          <p:nvPr userDrawn="1">
            <p:ph type="body" idx="1"/>
          </p:nvPr>
        </p:nvSpPr>
        <p:spPr>
          <a:xfrm>
            <a:off x="520698" y="2104888"/>
            <a:ext cx="5475290" cy="781188"/>
          </a:xfrm>
          <a:prstGeom prst="rect">
            <a:avLst/>
          </a:prstGeom>
        </p:spPr>
        <p:txBody>
          <a:bodyPr rtlCol="0"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Modifica gli stili del testo dello schema</a:t>
            </a:r>
          </a:p>
        </p:txBody>
      </p:sp>
      <p:sp>
        <p:nvSpPr>
          <p:cNvPr id="18" name="Segnaposto contenuto 3" title="Punti elenco">
            <a:extLst>
              <a:ext uri="{FF2B5EF4-FFF2-40B4-BE49-F238E27FC236}">
                <a16:creationId xmlns:a16="http://schemas.microsoft.com/office/drawing/2014/main" xmlns="" id="{8715E757-6584-4841-8154-C92E70E0CD6B}"/>
              </a:ext>
            </a:extLst>
          </p:cNvPr>
          <p:cNvSpPr>
            <a:spLocks noGrp="1"/>
          </p:cNvSpPr>
          <p:nvPr userDrawn="1">
            <p:ph sz="half" idx="13"/>
          </p:nvPr>
        </p:nvSpPr>
        <p:spPr>
          <a:xfrm>
            <a:off x="520698" y="2886076"/>
            <a:ext cx="5475290" cy="3232149"/>
          </a:xfrm>
          <a:prstGeom prst="rect">
            <a:avLst/>
          </a:prstGeom>
        </p:spPr>
        <p:txBody>
          <a:bodyPr rtlCol="0">
            <a:normAutofit/>
          </a:bodyPr>
          <a:lstStyle>
            <a:lvl1pPr rtl="0">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19" name="Segnaposto testo 4">
            <a:extLst>
              <a:ext uri="{FF2B5EF4-FFF2-40B4-BE49-F238E27FC236}">
                <a16:creationId xmlns:a16="http://schemas.microsoft.com/office/drawing/2014/main" xmlns="" id="{47CDC5A2-8836-4ED3-8E78-18C24853D882}"/>
              </a:ext>
            </a:extLst>
          </p:cNvPr>
          <p:cNvSpPr>
            <a:spLocks noGrp="1"/>
          </p:cNvSpPr>
          <p:nvPr userDrawn="1">
            <p:ph type="body" sz="quarter" idx="14"/>
          </p:nvPr>
        </p:nvSpPr>
        <p:spPr>
          <a:xfrm>
            <a:off x="6186713" y="2104888"/>
            <a:ext cx="5475600" cy="781188"/>
          </a:xfrm>
          <a:prstGeom prst="rect">
            <a:avLst/>
          </a:prstGeom>
        </p:spPr>
        <p:txBody>
          <a:bodyPr rtlCol="0"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Modifica gli stili del testo dello schema</a:t>
            </a:r>
          </a:p>
        </p:txBody>
      </p:sp>
      <p:sp>
        <p:nvSpPr>
          <p:cNvPr id="20" name="Segnaposto contenuto 5" title="Punti elenco">
            <a:extLst>
              <a:ext uri="{FF2B5EF4-FFF2-40B4-BE49-F238E27FC236}">
                <a16:creationId xmlns:a16="http://schemas.microsoft.com/office/drawing/2014/main" xmlns="" id="{D957FBD7-2C3C-4DD1-954F-DF1E007BE590}"/>
              </a:ext>
            </a:extLst>
          </p:cNvPr>
          <p:cNvSpPr>
            <a:spLocks noGrp="1"/>
          </p:cNvSpPr>
          <p:nvPr userDrawn="1">
            <p:ph sz="quarter" idx="15"/>
          </p:nvPr>
        </p:nvSpPr>
        <p:spPr>
          <a:xfrm>
            <a:off x="6186713" y="2886076"/>
            <a:ext cx="5475600" cy="3232149"/>
          </a:xfrm>
          <a:prstGeom prst="rect">
            <a:avLst/>
          </a:prstGeom>
        </p:spPr>
        <p:txBody>
          <a:bodyPr rtlCol="0">
            <a:normAutofit/>
          </a:bodyPr>
          <a:lstStyle>
            <a:lvl1pPr rtl="0">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24" name="Segnaposto testo 4" title="Sottotitolo">
            <a:extLst>
              <a:ext uri="{FF2B5EF4-FFF2-40B4-BE49-F238E27FC236}">
                <a16:creationId xmlns:a16="http://schemas.microsoft.com/office/drawing/2014/main" xmlns=""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it-IT" noProof="0" dirty="0"/>
              <a:t>FARE CLIC PER LO STILE DEL SOTTOTITOLO</a:t>
            </a:r>
          </a:p>
        </p:txBody>
      </p:sp>
      <p:sp>
        <p:nvSpPr>
          <p:cNvPr id="25" name="Casella di testo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rtl="0"/>
            <a:r>
              <a:rPr lang="it-IT" sz="3400" b="1" noProof="0" dirty="0">
                <a:solidFill>
                  <a:schemeClr val="accent1"/>
                </a:solidFill>
                <a:latin typeface="Arial Black" panose="020B0A04020102020204" pitchFamily="34" charset="0"/>
              </a:rPr>
              <a:t>FR</a:t>
            </a:r>
          </a:p>
        </p:txBody>
      </p:sp>
      <p:sp>
        <p:nvSpPr>
          <p:cNvPr id="36" name="Parallelogramma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it-IT" noProof="0" dirty="0"/>
          </a:p>
        </p:txBody>
      </p:sp>
      <p:sp>
        <p:nvSpPr>
          <p:cNvPr id="2" name="Segnaposto piè di pagina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rtlCol="0"/>
          <a:lstStyle>
            <a:lvl1pPr algn="l">
              <a:defRPr/>
            </a:lvl1pPr>
          </a:lstStyle>
          <a:p>
            <a:pPr rtl="0"/>
            <a:r>
              <a:rPr lang="it-IT" noProof="0" dirty="0"/>
              <a:t>Aggiungere un piè di pagina</a:t>
            </a:r>
          </a:p>
        </p:txBody>
      </p:sp>
      <p:sp>
        <p:nvSpPr>
          <p:cNvPr id="3" name="Segnaposto numero diapositiva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rtlCol="0"/>
          <a:lstStyle/>
          <a:p>
            <a:pPr rtl="0"/>
            <a:fld id="{8699F50C-BE38-4BD0-BA84-9B090E1F2B9B}" type="slidenum">
              <a:rPr lang="it-IT" noProof="0" smtClean="0"/>
              <a:t>‹n.›</a:t>
            </a:fld>
            <a:endParaRPr lang="it-IT" noProof="0" dirty="0"/>
          </a:p>
        </p:txBody>
      </p:sp>
      <p:sp>
        <p:nvSpPr>
          <p:cNvPr id="27" name="Titolo 1" title="Titolo ">
            <a:extLst>
              <a:ext uri="{FF2B5EF4-FFF2-40B4-BE49-F238E27FC236}">
                <a16:creationId xmlns:a16="http://schemas.microsoft.com/office/drawing/2014/main" xmlns=""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it-IT" noProof="0" dirty="0"/>
              <a:t>Fare clic per modificare lo stile del titolo </a:t>
            </a:r>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co">
    <p:spTree>
      <p:nvGrpSpPr>
        <p:cNvPr id="1" name=""/>
        <p:cNvGrpSpPr/>
        <p:nvPr/>
      </p:nvGrpSpPr>
      <p:grpSpPr>
        <a:xfrm>
          <a:off x="0" y="0"/>
          <a:ext cx="0" cy="0"/>
          <a:chOff x="0" y="0"/>
          <a:chExt cx="0" cy="0"/>
        </a:xfrm>
      </p:grpSpPr>
      <p:sp>
        <p:nvSpPr>
          <p:cNvPr id="16" name="Casella di testo 15">
            <a:extLst>
              <a:ext uri="{FF2B5EF4-FFF2-40B4-BE49-F238E27FC236}">
                <a16:creationId xmlns:a16="http://schemas.microsoft.com/office/drawing/2014/main" xmlns="" id="{A4F49194-9068-41AA-B460-962319BF96A4}"/>
              </a:ext>
            </a:extLst>
          </p:cNvPr>
          <p:cNvSpPr txBox="1"/>
          <p:nvPr userDrawn="1"/>
        </p:nvSpPr>
        <p:spPr>
          <a:xfrm>
            <a:off x="11072378" y="235732"/>
            <a:ext cx="814647" cy="615553"/>
          </a:xfrm>
          <a:prstGeom prst="rect">
            <a:avLst/>
          </a:prstGeom>
          <a:noFill/>
        </p:spPr>
        <p:txBody>
          <a:bodyPr wrap="none" rtlCol="0">
            <a:spAutoFit/>
          </a:bodyPr>
          <a:lstStyle/>
          <a:p>
            <a:pPr rtl="0"/>
            <a:r>
              <a:rPr lang="it-IT" sz="3400" b="1" noProof="0" dirty="0">
                <a:solidFill>
                  <a:schemeClr val="accent1"/>
                </a:solidFill>
                <a:latin typeface="Arial Black" panose="020B0A04020102020204" pitchFamily="34" charset="0"/>
              </a:rPr>
              <a:t>FR</a:t>
            </a:r>
          </a:p>
        </p:txBody>
      </p:sp>
      <p:grpSp>
        <p:nvGrpSpPr>
          <p:cNvPr id="28" name="Gruppo 27">
            <a:extLst>
              <a:ext uri="{FF2B5EF4-FFF2-40B4-BE49-F238E27FC236}">
                <a16:creationId xmlns:a16="http://schemas.microsoft.com/office/drawing/2014/main" xmlns="" id="{5806E656-313A-47B1-B381-D004200F7A01}"/>
              </a:ext>
            </a:extLst>
          </p:cNvPr>
          <p:cNvGrpSpPr/>
          <p:nvPr userDrawn="1"/>
        </p:nvGrpSpPr>
        <p:grpSpPr>
          <a:xfrm flipH="1">
            <a:off x="7561328" y="0"/>
            <a:ext cx="4831840" cy="3541007"/>
            <a:chOff x="-192127" y="-2"/>
            <a:chExt cx="4831840" cy="3367272"/>
          </a:xfrm>
        </p:grpSpPr>
        <p:sp>
          <p:nvSpPr>
            <p:cNvPr id="29" name="Striscia diagonale 28">
              <a:extLst>
                <a:ext uri="{FF2B5EF4-FFF2-40B4-BE49-F238E27FC236}">
                  <a16:creationId xmlns:a16="http://schemas.microsoft.com/office/drawing/2014/main" xmlns=""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tx1"/>
                </a:solidFill>
              </a:endParaRPr>
            </a:p>
          </p:txBody>
        </p:sp>
        <p:cxnSp>
          <p:nvCxnSpPr>
            <p:cNvPr id="30" name="Connettore diritto 29">
              <a:extLst>
                <a:ext uri="{FF2B5EF4-FFF2-40B4-BE49-F238E27FC236}">
                  <a16:creationId xmlns:a16="http://schemas.microsoft.com/office/drawing/2014/main" xmlns=""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ma 30">
              <a:extLst>
                <a:ext uri="{FF2B5EF4-FFF2-40B4-BE49-F238E27FC236}">
                  <a16:creationId xmlns:a16="http://schemas.microsoft.com/office/drawing/2014/main" xmlns=""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sp>
        <p:nvSpPr>
          <p:cNvPr id="33" name="Parallelogramma 32">
            <a:extLst>
              <a:ext uri="{FF2B5EF4-FFF2-40B4-BE49-F238E27FC236}">
                <a16:creationId xmlns:a16="http://schemas.microsoft.com/office/drawing/2014/main" xmlns=""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it-IT" noProof="0" dirty="0"/>
          </a:p>
        </p:txBody>
      </p:sp>
      <p:sp>
        <p:nvSpPr>
          <p:cNvPr id="34" name="Segnaposto testo 4" title="Sottotitolo">
            <a:extLst>
              <a:ext uri="{FF2B5EF4-FFF2-40B4-BE49-F238E27FC236}">
                <a16:creationId xmlns:a16="http://schemas.microsoft.com/office/drawing/2014/main" xmlns="" id="{FB561B16-2788-452A-B7AF-A482256DCDF2}"/>
              </a:ext>
            </a:extLst>
          </p:cNvPr>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it-IT" noProof="0" dirty="0"/>
              <a:t>FARE CLIC PER LO STILE DEL SOTTOTITOLO</a:t>
            </a:r>
          </a:p>
        </p:txBody>
      </p:sp>
      <p:sp>
        <p:nvSpPr>
          <p:cNvPr id="2" name="Segnaposto piè di pagina 1">
            <a:extLst>
              <a:ext uri="{FF2B5EF4-FFF2-40B4-BE49-F238E27FC236}">
                <a16:creationId xmlns:a16="http://schemas.microsoft.com/office/drawing/2014/main" xmlns="" id="{D6990C03-1647-2044-B335-6F5F19E4E5FC}"/>
              </a:ext>
            </a:extLst>
          </p:cNvPr>
          <p:cNvSpPr>
            <a:spLocks noGrp="1"/>
          </p:cNvSpPr>
          <p:nvPr>
            <p:ph type="ftr" sz="quarter" idx="17"/>
          </p:nvPr>
        </p:nvSpPr>
        <p:spPr/>
        <p:txBody>
          <a:bodyPr rtlCol="0"/>
          <a:lstStyle/>
          <a:p>
            <a:pPr rtl="0"/>
            <a:r>
              <a:rPr lang="it-IT" noProof="0" dirty="0"/>
              <a:t>Aggiungere un piè di pagina</a:t>
            </a:r>
          </a:p>
        </p:txBody>
      </p:sp>
      <p:sp>
        <p:nvSpPr>
          <p:cNvPr id="3" name="Segnaposto numero diapositiva 2">
            <a:extLst>
              <a:ext uri="{FF2B5EF4-FFF2-40B4-BE49-F238E27FC236}">
                <a16:creationId xmlns:a16="http://schemas.microsoft.com/office/drawing/2014/main" xmlns="" id="{4F03A7CC-E6DC-1544-BE55-15EC1718B77C}"/>
              </a:ext>
            </a:extLst>
          </p:cNvPr>
          <p:cNvSpPr>
            <a:spLocks noGrp="1"/>
          </p:cNvSpPr>
          <p:nvPr>
            <p:ph type="sldNum" sz="quarter" idx="18"/>
          </p:nvPr>
        </p:nvSpPr>
        <p:spPr/>
        <p:txBody>
          <a:bodyPr rtlCol="0"/>
          <a:lstStyle/>
          <a:p>
            <a:pPr rtl="0"/>
            <a:fld id="{8699F50C-BE38-4BD0-BA84-9B090E1F2B9B}" type="slidenum">
              <a:rPr lang="it-IT" noProof="0" smtClean="0"/>
              <a:t>‹n.›</a:t>
            </a:fld>
            <a:endParaRPr lang="it-IT" noProof="0" dirty="0"/>
          </a:p>
        </p:txBody>
      </p:sp>
      <p:sp>
        <p:nvSpPr>
          <p:cNvPr id="17" name="Titolo 1" title="Titolo ">
            <a:extLst>
              <a:ext uri="{FF2B5EF4-FFF2-40B4-BE49-F238E27FC236}">
                <a16:creationId xmlns:a16="http://schemas.microsoft.com/office/drawing/2014/main" xmlns="" id="{BDEC780E-6412-1344-A62E-6B84E9CCB678}"/>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it-IT" noProof="0" dirty="0"/>
              <a:t>Fare clic per modificare lo stile del titolo </a:t>
            </a:r>
          </a:p>
        </p:txBody>
      </p:sp>
      <p:sp>
        <p:nvSpPr>
          <p:cNvPr id="5" name="Segnaposto testo 4">
            <a:extLst>
              <a:ext uri="{FF2B5EF4-FFF2-40B4-BE49-F238E27FC236}">
                <a16:creationId xmlns:a16="http://schemas.microsoft.com/office/drawing/2014/main" xmlns="" id="{2C82AC85-33B6-2B49-8BF4-08414444375C}"/>
              </a:ext>
            </a:extLst>
          </p:cNvPr>
          <p:cNvSpPr>
            <a:spLocks noGrp="1"/>
          </p:cNvSpPr>
          <p:nvPr>
            <p:ph type="body" sz="quarter" idx="19" hasCustomPrompt="1"/>
          </p:nvPr>
        </p:nvSpPr>
        <p:spPr>
          <a:xfrm>
            <a:off x="531814" y="2005762"/>
            <a:ext cx="5225764" cy="4083888"/>
          </a:xfrm>
          <a:prstGeom prst="rect">
            <a:avLst/>
          </a:prstGeom>
        </p:spPr>
        <p:txBody>
          <a:bodyPr rtlCol="0"/>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rtl="0"/>
            <a:r>
              <a:rPr lang="it-IT" noProof="0" dirty="0"/>
              <a:t>Aggiungere il testo qui</a:t>
            </a:r>
          </a:p>
        </p:txBody>
      </p:sp>
      <p:sp>
        <p:nvSpPr>
          <p:cNvPr id="20" name="Segnaposto grafico 2" title="Grafico">
            <a:extLst>
              <a:ext uri="{FF2B5EF4-FFF2-40B4-BE49-F238E27FC236}">
                <a16:creationId xmlns:a16="http://schemas.microsoft.com/office/drawing/2014/main" xmlns=""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rtlCol="0">
            <a:noAutofit/>
          </a:bodyPr>
          <a:lstStyle>
            <a:lvl1pPr marL="0" indent="0" algn="ctr">
              <a:buNone/>
              <a:defRPr sz="2000" b="0" i="0">
                <a:solidFill>
                  <a:schemeClr val="tx1"/>
                </a:solidFill>
                <a:latin typeface="+mn-lt"/>
                <a:cs typeface="CiscoSans ExtraLight"/>
              </a:defRPr>
            </a:lvl1pPr>
          </a:lstStyle>
          <a:p>
            <a:pPr lvl="0" rtl="0"/>
            <a:r>
              <a:rPr lang="it-IT" noProof="0" smtClean="0"/>
              <a:t>Fare clic sull'icona per inserire un grafico</a:t>
            </a:r>
            <a:endParaRPr lang="it-IT" noProof="0" dirty="0"/>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15" name="Segnaposto tabella 11" title="Tabella">
            <a:extLst>
              <a:ext uri="{FF2B5EF4-FFF2-40B4-BE49-F238E27FC236}">
                <a16:creationId xmlns:a16="http://schemas.microsoft.com/office/drawing/2014/main" xmlns=""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rtlCol="0">
            <a:noAutofit/>
          </a:bodyPr>
          <a:lstStyle>
            <a:lvl1pPr marL="0" indent="0" algn="ctr">
              <a:buNone/>
              <a:defRPr sz="2000" baseline="0">
                <a:solidFill>
                  <a:schemeClr val="tx1"/>
                </a:solidFill>
                <a:latin typeface="+mn-lt"/>
              </a:defRPr>
            </a:lvl1pPr>
          </a:lstStyle>
          <a:p>
            <a:pPr lvl="0" rtl="0"/>
            <a:r>
              <a:rPr lang="it-IT" noProof="0" smtClean="0"/>
              <a:t>Fare clic sull'icona per inserire una tabella</a:t>
            </a:r>
            <a:endParaRPr lang="it-IT" noProof="0" dirty="0"/>
          </a:p>
        </p:txBody>
      </p:sp>
      <p:sp>
        <p:nvSpPr>
          <p:cNvPr id="16" name="Casella di testo 15">
            <a:extLst>
              <a:ext uri="{FF2B5EF4-FFF2-40B4-BE49-F238E27FC236}">
                <a16:creationId xmlns:a16="http://schemas.microsoft.com/office/drawing/2014/main" xmlns="" id="{B84020D1-D35E-497E-97F1-84A6EA9D048E}"/>
              </a:ext>
            </a:extLst>
          </p:cNvPr>
          <p:cNvSpPr txBox="1"/>
          <p:nvPr userDrawn="1"/>
        </p:nvSpPr>
        <p:spPr>
          <a:xfrm>
            <a:off x="11072378" y="235732"/>
            <a:ext cx="814647" cy="615553"/>
          </a:xfrm>
          <a:prstGeom prst="rect">
            <a:avLst/>
          </a:prstGeom>
          <a:noFill/>
        </p:spPr>
        <p:txBody>
          <a:bodyPr wrap="none" rtlCol="0">
            <a:spAutoFit/>
          </a:bodyPr>
          <a:lstStyle/>
          <a:p>
            <a:pPr rtl="0"/>
            <a:r>
              <a:rPr lang="it-IT" sz="3400" b="1" noProof="0" dirty="0">
                <a:solidFill>
                  <a:schemeClr val="accent1"/>
                </a:solidFill>
                <a:latin typeface="Arial Black" panose="020B0A04020102020204" pitchFamily="34" charset="0"/>
              </a:rPr>
              <a:t>FR</a:t>
            </a:r>
          </a:p>
        </p:txBody>
      </p:sp>
      <p:grpSp>
        <p:nvGrpSpPr>
          <p:cNvPr id="26" name="Gruppo 25">
            <a:extLst>
              <a:ext uri="{FF2B5EF4-FFF2-40B4-BE49-F238E27FC236}">
                <a16:creationId xmlns:a16="http://schemas.microsoft.com/office/drawing/2014/main" xmlns="" id="{36C8A74F-FDDF-48E8-AC2B-A5BD59D7D6A3}"/>
              </a:ext>
            </a:extLst>
          </p:cNvPr>
          <p:cNvGrpSpPr/>
          <p:nvPr userDrawn="1"/>
        </p:nvGrpSpPr>
        <p:grpSpPr>
          <a:xfrm flipH="1">
            <a:off x="7561328" y="0"/>
            <a:ext cx="4831840" cy="3541007"/>
            <a:chOff x="-192127" y="-2"/>
            <a:chExt cx="4831840" cy="3367272"/>
          </a:xfrm>
        </p:grpSpPr>
        <p:sp>
          <p:nvSpPr>
            <p:cNvPr id="27" name="Striscia diagonale 26">
              <a:extLst>
                <a:ext uri="{FF2B5EF4-FFF2-40B4-BE49-F238E27FC236}">
                  <a16:creationId xmlns:a16="http://schemas.microsoft.com/office/drawing/2014/main" xmlns=""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chemeClr val="tx1"/>
                </a:solidFill>
              </a:endParaRPr>
            </a:p>
          </p:txBody>
        </p:sp>
        <p:cxnSp>
          <p:nvCxnSpPr>
            <p:cNvPr id="28" name="Connettore diritto 27">
              <a:extLst>
                <a:ext uri="{FF2B5EF4-FFF2-40B4-BE49-F238E27FC236}">
                  <a16:creationId xmlns:a16="http://schemas.microsoft.com/office/drawing/2014/main" xmlns=""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ma 32">
              <a:extLst>
                <a:ext uri="{FF2B5EF4-FFF2-40B4-BE49-F238E27FC236}">
                  <a16:creationId xmlns:a16="http://schemas.microsoft.com/office/drawing/2014/main" xmlns=""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sp>
        <p:nvSpPr>
          <p:cNvPr id="36" name="Parallelogramma 35">
            <a:extLst>
              <a:ext uri="{FF2B5EF4-FFF2-40B4-BE49-F238E27FC236}">
                <a16:creationId xmlns:a16="http://schemas.microsoft.com/office/drawing/2014/main" xmlns=""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7" name="Segnaposto testo 4" title="Sottotitolo">
            <a:extLst>
              <a:ext uri="{FF2B5EF4-FFF2-40B4-BE49-F238E27FC236}">
                <a16:creationId xmlns:a16="http://schemas.microsoft.com/office/drawing/2014/main" xmlns="" id="{FE79FAE9-2A8C-46BA-8738-44CBCF7294A9}"/>
              </a:ext>
            </a:extLst>
          </p:cNvPr>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it-IT" noProof="0" dirty="0"/>
              <a:t>FARE CLIC PER LO STILE DEL SOTTOTITOLO</a:t>
            </a:r>
          </a:p>
        </p:txBody>
      </p:sp>
      <p:sp>
        <p:nvSpPr>
          <p:cNvPr id="2" name="Segnaposto piè di pagina 1">
            <a:extLst>
              <a:ext uri="{FF2B5EF4-FFF2-40B4-BE49-F238E27FC236}">
                <a16:creationId xmlns:a16="http://schemas.microsoft.com/office/drawing/2014/main" xmlns="" id="{5750A33E-CEFE-4D43-9554-513B01B1D3D9}"/>
              </a:ext>
            </a:extLst>
          </p:cNvPr>
          <p:cNvSpPr>
            <a:spLocks noGrp="1"/>
          </p:cNvSpPr>
          <p:nvPr>
            <p:ph type="ftr" sz="quarter" idx="17"/>
          </p:nvPr>
        </p:nvSpPr>
        <p:spPr/>
        <p:txBody>
          <a:bodyPr rtlCol="0"/>
          <a:lstStyle/>
          <a:p>
            <a:pPr rtl="0"/>
            <a:r>
              <a:rPr lang="it-IT" noProof="0" dirty="0"/>
              <a:t>Aggiungere un piè di pagina</a:t>
            </a:r>
          </a:p>
        </p:txBody>
      </p:sp>
      <p:sp>
        <p:nvSpPr>
          <p:cNvPr id="3" name="Segnaposto numero diapositiva 2">
            <a:extLst>
              <a:ext uri="{FF2B5EF4-FFF2-40B4-BE49-F238E27FC236}">
                <a16:creationId xmlns:a16="http://schemas.microsoft.com/office/drawing/2014/main" xmlns="" id="{4A960C75-8FA7-5740-9388-2B5112B2C5B9}"/>
              </a:ext>
            </a:extLst>
          </p:cNvPr>
          <p:cNvSpPr>
            <a:spLocks noGrp="1"/>
          </p:cNvSpPr>
          <p:nvPr>
            <p:ph type="sldNum" sz="quarter" idx="18"/>
          </p:nvPr>
        </p:nvSpPr>
        <p:spPr/>
        <p:txBody>
          <a:bodyPr rtlCol="0"/>
          <a:lstStyle/>
          <a:p>
            <a:pPr rtl="0"/>
            <a:fld id="{8699F50C-BE38-4BD0-BA84-9B090E1F2B9B}" type="slidenum">
              <a:rPr lang="it-IT" noProof="0" smtClean="0"/>
              <a:t>‹n.›</a:t>
            </a:fld>
            <a:endParaRPr lang="it-IT" noProof="0" dirty="0"/>
          </a:p>
        </p:txBody>
      </p:sp>
      <p:sp>
        <p:nvSpPr>
          <p:cNvPr id="17" name="Titolo 1" title="Titolo ">
            <a:extLst>
              <a:ext uri="{FF2B5EF4-FFF2-40B4-BE49-F238E27FC236}">
                <a16:creationId xmlns:a16="http://schemas.microsoft.com/office/drawing/2014/main" xmlns="" id="{0F525D04-A814-7A4D-9732-11097EA76257}"/>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it-IT" noProof="0" dirty="0"/>
              <a:t>Fare clic per modificare lo stile del titolo </a:t>
            </a:r>
          </a:p>
        </p:txBody>
      </p:sp>
    </p:spTree>
    <p:extLst>
      <p:ext uri="{BB962C8B-B14F-4D97-AF65-F5344CB8AC3E}">
        <p14:creationId xmlns:p14="http://schemas.microsoft.com/office/powerpoint/2010/main" val="341506091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grande">
    <p:spTree>
      <p:nvGrpSpPr>
        <p:cNvPr id="1" name=""/>
        <p:cNvGrpSpPr/>
        <p:nvPr/>
      </p:nvGrpSpPr>
      <p:grpSpPr>
        <a:xfrm>
          <a:off x="0" y="0"/>
          <a:ext cx="0" cy="0"/>
          <a:chOff x="0" y="0"/>
          <a:chExt cx="0" cy="0"/>
        </a:xfrm>
      </p:grpSpPr>
      <p:sp>
        <p:nvSpPr>
          <p:cNvPr id="4" name="Triangolo rettangolo 3">
            <a:extLst>
              <a:ext uri="{FF2B5EF4-FFF2-40B4-BE49-F238E27FC236}">
                <a16:creationId xmlns:a16="http://schemas.microsoft.com/office/drawing/2014/main" xmlns=""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5" name="Segnaposto immagine 31" title="Immagine">
            <a:extLst>
              <a:ext uri="{FF2B5EF4-FFF2-40B4-BE49-F238E27FC236}">
                <a16:creationId xmlns:a16="http://schemas.microsoft.com/office/drawing/2014/main" xmlns=""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it-IT" noProof="0" dirty="0"/>
              <a:t>Inserire o trascinare l'immagine qui</a:t>
            </a:r>
          </a:p>
        </p:txBody>
      </p:sp>
      <p:cxnSp>
        <p:nvCxnSpPr>
          <p:cNvPr id="6" name="Connettore diritto 5">
            <a:extLst>
              <a:ext uri="{FF2B5EF4-FFF2-40B4-BE49-F238E27FC236}">
                <a16:creationId xmlns:a16="http://schemas.microsoft.com/office/drawing/2014/main" xmlns=""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olo 1" title="Titolo ">
            <a:extLst>
              <a:ext uri="{FF2B5EF4-FFF2-40B4-BE49-F238E27FC236}">
                <a16:creationId xmlns:a16="http://schemas.microsoft.com/office/drawing/2014/main" xmlns=""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rtlCol="0" anchor="ctr">
            <a:normAutofit/>
          </a:bodyPr>
          <a:lstStyle>
            <a:lvl1pPr>
              <a:defRPr sz="3600" b="1">
                <a:solidFill>
                  <a:schemeClr val="tx1"/>
                </a:solidFill>
              </a:defRPr>
            </a:lvl1pPr>
          </a:lstStyle>
          <a:p>
            <a:pPr rtl="0"/>
            <a:r>
              <a:rPr lang="it-IT" noProof="0" dirty="0"/>
              <a:t>Aggiungere la didascalia qui</a:t>
            </a:r>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zie">
    <p:spTree>
      <p:nvGrpSpPr>
        <p:cNvPr id="1" name=""/>
        <p:cNvGrpSpPr/>
        <p:nvPr/>
      </p:nvGrpSpPr>
      <p:grpSpPr>
        <a:xfrm>
          <a:off x="0" y="0"/>
          <a:ext cx="0" cy="0"/>
          <a:chOff x="0" y="0"/>
          <a:chExt cx="0" cy="0"/>
        </a:xfrm>
      </p:grpSpPr>
      <p:sp>
        <p:nvSpPr>
          <p:cNvPr id="9" name="Segnaposto testo 3">
            <a:extLst>
              <a:ext uri="{FF2B5EF4-FFF2-40B4-BE49-F238E27FC236}">
                <a16:creationId xmlns:a16="http://schemas.microsoft.com/office/drawing/2014/main" xmlns="" id="{A488AB73-8058-4FB5-9619-FCECCA9F3941}"/>
              </a:ext>
            </a:extLst>
          </p:cNvPr>
          <p:cNvSpPr>
            <a:spLocks noGrp="1"/>
          </p:cNvSpPr>
          <p:nvPr>
            <p:ph type="body" sz="quarter" idx="15" hasCustomPrompt="1"/>
          </p:nvPr>
        </p:nvSpPr>
        <p:spPr>
          <a:xfrm>
            <a:off x="6822929" y="3461163"/>
            <a:ext cx="3445782" cy="288000"/>
          </a:xfrm>
          <a:prstGeom prst="rect">
            <a:avLst/>
          </a:prstGeom>
        </p:spPr>
        <p:txBody>
          <a:bodyPr rtlCol="0"/>
          <a:lstStyle>
            <a:lvl1pPr marL="0" indent="0">
              <a:buNone/>
              <a:defRPr sz="1800">
                <a:latin typeface="+mn-lt"/>
                <a:cs typeface="Calibri Light" panose="020F0302020204030204" pitchFamily="34" charset="0"/>
              </a:defRPr>
            </a:lvl1pPr>
          </a:lstStyle>
          <a:p>
            <a:pPr rtl="0"/>
            <a:r>
              <a:rPr lang="it-IT" noProof="0" dirty="0"/>
              <a:t>Nome</a:t>
            </a:r>
          </a:p>
        </p:txBody>
      </p:sp>
      <p:sp>
        <p:nvSpPr>
          <p:cNvPr id="10" name="Segnaposto testo 4">
            <a:extLst>
              <a:ext uri="{FF2B5EF4-FFF2-40B4-BE49-F238E27FC236}">
                <a16:creationId xmlns:a16="http://schemas.microsoft.com/office/drawing/2014/main" xmlns="" id="{359BE165-3EB5-4C11-8B53-6E98C0BC2E65}"/>
              </a:ext>
            </a:extLst>
          </p:cNvPr>
          <p:cNvSpPr>
            <a:spLocks noGrp="1"/>
          </p:cNvSpPr>
          <p:nvPr>
            <p:ph type="body" sz="quarter" idx="16" hasCustomPrompt="1"/>
          </p:nvPr>
        </p:nvSpPr>
        <p:spPr>
          <a:xfrm>
            <a:off x="6822929" y="3839451"/>
            <a:ext cx="3445782" cy="288000"/>
          </a:xfrm>
          <a:prstGeom prst="rect">
            <a:avLst/>
          </a:prstGeom>
        </p:spPr>
        <p:txBody>
          <a:bodyPr rtlCol="0"/>
          <a:lstStyle>
            <a:lvl1pPr marL="0" indent="0">
              <a:buNone/>
              <a:defRPr sz="1800">
                <a:latin typeface="+mn-lt"/>
                <a:cs typeface="Calibri Light" panose="020F0302020204030204" pitchFamily="34" charset="0"/>
              </a:defRPr>
            </a:lvl1pPr>
          </a:lstStyle>
          <a:p>
            <a:pPr rtl="0"/>
            <a:r>
              <a:rPr lang="it-IT" noProof="0" dirty="0"/>
              <a:t>Numero di telefono</a:t>
            </a:r>
          </a:p>
        </p:txBody>
      </p:sp>
      <p:sp>
        <p:nvSpPr>
          <p:cNvPr id="11" name="Segnaposto testo 5">
            <a:extLst>
              <a:ext uri="{FF2B5EF4-FFF2-40B4-BE49-F238E27FC236}">
                <a16:creationId xmlns:a16="http://schemas.microsoft.com/office/drawing/2014/main" xmlns="" id="{79D05293-35AD-495F-A7AE-942398090B15}"/>
              </a:ext>
            </a:extLst>
          </p:cNvPr>
          <p:cNvSpPr>
            <a:spLocks noGrp="1"/>
          </p:cNvSpPr>
          <p:nvPr>
            <p:ph type="body" sz="quarter" idx="17" hasCustomPrompt="1"/>
          </p:nvPr>
        </p:nvSpPr>
        <p:spPr>
          <a:xfrm>
            <a:off x="6822928" y="4216669"/>
            <a:ext cx="3445783" cy="289070"/>
          </a:xfrm>
          <a:prstGeom prst="rect">
            <a:avLst/>
          </a:prstGeom>
        </p:spPr>
        <p:txBody>
          <a:bodyPr rtlCol="0"/>
          <a:lstStyle>
            <a:lvl1pPr marL="0" indent="0">
              <a:buNone/>
              <a:defRPr sz="1800">
                <a:latin typeface="+mn-lt"/>
                <a:cs typeface="Calibri Light" panose="020F0302020204030204" pitchFamily="34" charset="0"/>
              </a:defRPr>
            </a:lvl1pPr>
          </a:lstStyle>
          <a:p>
            <a:pPr rtl="0"/>
            <a:r>
              <a:rPr lang="it-IT" noProof="0" dirty="0"/>
              <a:t>Posta elettronica </a:t>
            </a:r>
          </a:p>
        </p:txBody>
      </p:sp>
      <p:sp>
        <p:nvSpPr>
          <p:cNvPr id="13" name="Segnaposto testo 21">
            <a:extLst>
              <a:ext uri="{FF2B5EF4-FFF2-40B4-BE49-F238E27FC236}">
                <a16:creationId xmlns:a16="http://schemas.microsoft.com/office/drawing/2014/main" xmlns="" id="{997A03F2-8D8A-4425-9F56-66DB33CE11A1}"/>
              </a:ext>
            </a:extLst>
          </p:cNvPr>
          <p:cNvSpPr>
            <a:spLocks noGrp="1"/>
          </p:cNvSpPr>
          <p:nvPr>
            <p:ph type="body" sz="quarter" idx="18" hasCustomPrompt="1"/>
          </p:nvPr>
        </p:nvSpPr>
        <p:spPr>
          <a:xfrm>
            <a:off x="6822929" y="4594957"/>
            <a:ext cx="3445782" cy="288000"/>
          </a:xfrm>
          <a:prstGeom prst="rect">
            <a:avLst/>
          </a:prstGeom>
        </p:spPr>
        <p:txBody>
          <a:bodyPr rtlCol="0"/>
          <a:lstStyle>
            <a:lvl1pPr marL="0" indent="0">
              <a:buNone/>
              <a:defRPr sz="1800">
                <a:latin typeface="+mn-lt"/>
                <a:cs typeface="Calibri Light" panose="020F0302020204030204" pitchFamily="34" charset="0"/>
              </a:defRPr>
            </a:lvl1pPr>
          </a:lstStyle>
          <a:p>
            <a:pPr rtl="0"/>
            <a:r>
              <a:rPr lang="it-IT" noProof="0" dirty="0"/>
              <a:t>Sito Web della società</a:t>
            </a:r>
          </a:p>
        </p:txBody>
      </p:sp>
      <p:sp>
        <p:nvSpPr>
          <p:cNvPr id="14" name="Forma 4157">
            <a:extLst>
              <a:ext uri="{FF2B5EF4-FFF2-40B4-BE49-F238E27FC236}">
                <a16:creationId xmlns:a16="http://schemas.microsoft.com/office/drawing/2014/main" xmlns=""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it-IT" noProof="0" dirty="0"/>
          </a:p>
        </p:txBody>
      </p:sp>
      <p:sp>
        <p:nvSpPr>
          <p:cNvPr id="15" name="Forma 4186">
            <a:extLst>
              <a:ext uri="{FF2B5EF4-FFF2-40B4-BE49-F238E27FC236}">
                <a16:creationId xmlns:a16="http://schemas.microsoft.com/office/drawing/2014/main" xmlns=""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it-IT" noProof="0" dirty="0"/>
          </a:p>
        </p:txBody>
      </p:sp>
      <p:sp>
        <p:nvSpPr>
          <p:cNvPr id="19" name="Forma 4379">
            <a:extLst>
              <a:ext uri="{FF2B5EF4-FFF2-40B4-BE49-F238E27FC236}">
                <a16:creationId xmlns:a16="http://schemas.microsoft.com/office/drawing/2014/main" xmlns=""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it-IT" noProof="0" dirty="0"/>
          </a:p>
        </p:txBody>
      </p:sp>
      <p:sp>
        <p:nvSpPr>
          <p:cNvPr id="20" name="Forma 4487">
            <a:extLst>
              <a:ext uri="{FF2B5EF4-FFF2-40B4-BE49-F238E27FC236}">
                <a16:creationId xmlns:a16="http://schemas.microsoft.com/office/drawing/2014/main" xmlns=""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it-IT" noProof="0" dirty="0"/>
          </a:p>
        </p:txBody>
      </p:sp>
      <p:sp>
        <p:nvSpPr>
          <p:cNvPr id="21" name="Triangolo rettangolo 20">
            <a:extLst>
              <a:ext uri="{FF2B5EF4-FFF2-40B4-BE49-F238E27FC236}">
                <a16:creationId xmlns:a16="http://schemas.microsoft.com/office/drawing/2014/main" xmlns=""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cxnSp>
        <p:nvCxnSpPr>
          <p:cNvPr id="22" name="Connettore diritto 21">
            <a:extLst>
              <a:ext uri="{FF2B5EF4-FFF2-40B4-BE49-F238E27FC236}">
                <a16:creationId xmlns:a16="http://schemas.microsoft.com/office/drawing/2014/main" xmlns=""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xmlns=""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xmlns=""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Segnaposto immagine 24">
            <a:extLst>
              <a:ext uri="{FF2B5EF4-FFF2-40B4-BE49-F238E27FC236}">
                <a16:creationId xmlns:a16="http://schemas.microsoft.com/office/drawing/2014/main" xmlns=""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defRPr>
            </a:lvl1pPr>
          </a:lstStyle>
          <a:p>
            <a:pPr rtl="0"/>
            <a:r>
              <a:rPr lang="it-IT" noProof="0" smtClean="0"/>
              <a:t>Fare clic sull'icona per inserire un'immagine</a:t>
            </a:r>
            <a:endParaRPr lang="it-IT" noProof="0" dirty="0"/>
          </a:p>
        </p:txBody>
      </p:sp>
      <p:sp>
        <p:nvSpPr>
          <p:cNvPr id="2" name="Titolo 1" title="Titolo">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1821022"/>
            <a:ext cx="4853573" cy="1616252"/>
          </a:xfrm>
          <a:prstGeom prst="rect">
            <a:avLst/>
          </a:prstGeom>
        </p:spPr>
        <p:txBody>
          <a:bodyPr rtlCol="0" anchor="b">
            <a:normAutofit/>
          </a:bodyPr>
          <a:lstStyle>
            <a:lvl1pPr algn="l">
              <a:defRPr sz="4300" b="1">
                <a:solidFill>
                  <a:schemeClr val="accent1"/>
                </a:solidFill>
              </a:defRPr>
            </a:lvl1pPr>
          </a:lstStyle>
          <a:p>
            <a:pPr rtl="0"/>
            <a:r>
              <a:rPr lang="it-IT" noProof="0" dirty="0"/>
              <a:t>Fare clic per modificare lo stile del titolo</a:t>
            </a:r>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xmlns=""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xmlns=""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pPr rtl="0"/>
            <a:fld id="{8699F50C-BE38-4BD0-BA84-9B090E1F2B9B}" type="slidenum">
              <a:rPr lang="it-IT" noProof="0" smtClean="0"/>
              <a:pPr rtl="0"/>
              <a:t>‹n.›</a:t>
            </a:fld>
            <a:endParaRPr lang="it-IT" noProof="0" dirty="0"/>
          </a:p>
        </p:txBody>
      </p:sp>
      <p:sp>
        <p:nvSpPr>
          <p:cNvPr id="9" name="Segnaposto titolo 8">
            <a:extLst>
              <a:ext uri="{FF2B5EF4-FFF2-40B4-BE49-F238E27FC236}">
                <a16:creationId xmlns:a16="http://schemas.microsoft.com/office/drawing/2014/main" xmlns=""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pPr rtl="0"/>
            <a:r>
              <a:rPr lang="it-IT" noProof="0" dirty="0"/>
              <a:t>Fare clic per modificare lo stile del titolo</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hyperlink" Target="mailto:m.palma@governo.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D638ACE-163E-40EB-A458-E794C67EA2A6}"/>
              </a:ext>
            </a:extLst>
          </p:cNvPr>
          <p:cNvSpPr>
            <a:spLocks noGrp="1"/>
          </p:cNvSpPr>
          <p:nvPr>
            <p:ph type="ctrTitle"/>
          </p:nvPr>
        </p:nvSpPr>
        <p:spPr>
          <a:xfrm>
            <a:off x="996777" y="1771136"/>
            <a:ext cx="10163321" cy="2822368"/>
          </a:xfrm>
        </p:spPr>
        <p:txBody>
          <a:bodyPr rtlCol="0">
            <a:noAutofit/>
          </a:bodyPr>
          <a:lstStyle/>
          <a:p>
            <a:pPr lvl="0" algn="ctr">
              <a:lnSpc>
                <a:spcPct val="100000"/>
              </a:lnSpc>
              <a:spcBef>
                <a:spcPct val="20000"/>
              </a:spcBef>
            </a:pPr>
            <a:r>
              <a:rPr lang="it-IT" sz="3600" dirty="0"/>
              <a:t>HIGH LEVEL CONFERENCE “PARTICIPATION OF WOMEN IN THE LABOUR MARKET – BENEFIT FOR THE SOCIETY</a:t>
            </a:r>
            <a:r>
              <a:rPr lang="it-IT" sz="3600" dirty="0" smtClean="0"/>
              <a:t/>
            </a:r>
            <a:br>
              <a:rPr lang="it-IT" sz="3600" dirty="0" smtClean="0"/>
            </a:br>
            <a:r>
              <a:rPr lang="it-IT" sz="3200" dirty="0" smtClean="0"/>
              <a:t/>
            </a:r>
            <a:br>
              <a:rPr lang="it-IT" sz="3200" dirty="0" smtClean="0"/>
            </a:br>
            <a:r>
              <a:rPr lang="it-IT" sz="2500" b="0" dirty="0" smtClean="0">
                <a:solidFill>
                  <a:prstClr val="black">
                    <a:tint val="75000"/>
                  </a:prstClr>
                </a:solidFill>
                <a:ea typeface="+mn-ea"/>
                <a:cs typeface="+mn-cs"/>
              </a:rPr>
              <a:t>Session </a:t>
            </a:r>
            <a:r>
              <a:rPr lang="it-IT" sz="2500" b="0" dirty="0">
                <a:solidFill>
                  <a:prstClr val="black">
                    <a:tint val="75000"/>
                  </a:prstClr>
                </a:solidFill>
                <a:ea typeface="+mn-ea"/>
                <a:cs typeface="+mn-cs"/>
              </a:rPr>
              <a:t>3 – Long </a:t>
            </a:r>
            <a:r>
              <a:rPr lang="it-IT" sz="2500" b="0" dirty="0" err="1">
                <a:solidFill>
                  <a:prstClr val="black">
                    <a:tint val="75000"/>
                  </a:prstClr>
                </a:solidFill>
                <a:ea typeface="+mn-ea"/>
                <a:cs typeface="+mn-cs"/>
              </a:rPr>
              <a:t>term</a:t>
            </a:r>
            <a:r>
              <a:rPr lang="it-IT" sz="2500" b="0" dirty="0">
                <a:solidFill>
                  <a:prstClr val="black">
                    <a:tint val="75000"/>
                  </a:prstClr>
                </a:solidFill>
                <a:ea typeface="+mn-ea"/>
                <a:cs typeface="+mn-cs"/>
              </a:rPr>
              <a:t> care and </a:t>
            </a:r>
            <a:r>
              <a:rPr lang="it-IT" sz="2500" b="0" dirty="0" err="1">
                <a:solidFill>
                  <a:prstClr val="black">
                    <a:tint val="75000"/>
                  </a:prstClr>
                </a:solidFill>
                <a:ea typeface="+mn-ea"/>
                <a:cs typeface="+mn-cs"/>
              </a:rPr>
              <a:t>women’s</a:t>
            </a:r>
            <a:r>
              <a:rPr lang="it-IT" sz="2500" b="0" dirty="0">
                <a:solidFill>
                  <a:prstClr val="black">
                    <a:tint val="75000"/>
                  </a:prstClr>
                </a:solidFill>
                <a:ea typeface="+mn-ea"/>
                <a:cs typeface="+mn-cs"/>
              </a:rPr>
              <a:t> </a:t>
            </a:r>
            <a:r>
              <a:rPr lang="it-IT" sz="2500" b="0" dirty="0" err="1">
                <a:solidFill>
                  <a:prstClr val="black">
                    <a:tint val="75000"/>
                  </a:prstClr>
                </a:solidFill>
                <a:ea typeface="+mn-ea"/>
                <a:cs typeface="+mn-cs"/>
              </a:rPr>
              <a:t>labour</a:t>
            </a:r>
            <a:r>
              <a:rPr lang="it-IT" sz="2500" b="0" dirty="0">
                <a:solidFill>
                  <a:prstClr val="black">
                    <a:tint val="75000"/>
                  </a:prstClr>
                </a:solidFill>
                <a:ea typeface="+mn-ea"/>
                <a:cs typeface="+mn-cs"/>
              </a:rPr>
              <a:t> market </a:t>
            </a:r>
            <a:r>
              <a:rPr lang="it-IT" sz="2500" b="0" dirty="0" err="1">
                <a:solidFill>
                  <a:prstClr val="black">
                    <a:tint val="75000"/>
                  </a:prstClr>
                </a:solidFill>
                <a:ea typeface="+mn-ea"/>
                <a:cs typeface="+mn-cs"/>
              </a:rPr>
              <a:t>participation</a:t>
            </a:r>
            <a:r>
              <a:rPr lang="it-IT" sz="2500" b="0" dirty="0">
                <a:solidFill>
                  <a:prstClr val="black">
                    <a:tint val="75000"/>
                  </a:prstClr>
                </a:solidFill>
                <a:ea typeface="+mn-ea"/>
                <a:cs typeface="+mn-cs"/>
              </a:rPr>
              <a:t/>
            </a:r>
            <a:br>
              <a:rPr lang="it-IT" sz="2500" b="0" dirty="0">
                <a:solidFill>
                  <a:prstClr val="black">
                    <a:tint val="75000"/>
                  </a:prstClr>
                </a:solidFill>
                <a:ea typeface="+mn-ea"/>
                <a:cs typeface="+mn-cs"/>
              </a:rPr>
            </a:br>
            <a:endParaRPr lang="it-IT" sz="3200" b="0" dirty="0"/>
          </a:p>
        </p:txBody>
      </p:sp>
      <p:sp>
        <p:nvSpPr>
          <p:cNvPr id="3" name="Sottotitolo 2">
            <a:extLst>
              <a:ext uri="{FF2B5EF4-FFF2-40B4-BE49-F238E27FC236}">
                <a16:creationId xmlns:a16="http://schemas.microsoft.com/office/drawing/2014/main" xmlns="" id="{5C9205DF-8F5E-49F7-B00E-6F58293F5130}"/>
              </a:ext>
            </a:extLst>
          </p:cNvPr>
          <p:cNvSpPr>
            <a:spLocks noGrp="1"/>
          </p:cNvSpPr>
          <p:nvPr>
            <p:ph type="subTitle" idx="1"/>
          </p:nvPr>
        </p:nvSpPr>
        <p:spPr>
          <a:xfrm>
            <a:off x="6764472" y="5527591"/>
            <a:ext cx="4854339" cy="1187136"/>
          </a:xfrm>
        </p:spPr>
        <p:txBody>
          <a:bodyPr rtlCol="0"/>
          <a:lstStyle/>
          <a:p>
            <a:pPr algn="r">
              <a:lnSpc>
                <a:spcPct val="100000"/>
              </a:lnSpc>
              <a:spcBef>
                <a:spcPts val="0"/>
              </a:spcBef>
            </a:pPr>
            <a:r>
              <a:rPr lang="en-US" sz="1400" dirty="0" smtClean="0"/>
              <a:t>Michele </a:t>
            </a:r>
            <a:r>
              <a:rPr lang="en-US" sz="1400" dirty="0"/>
              <a:t>Palma</a:t>
            </a:r>
          </a:p>
          <a:p>
            <a:pPr algn="r">
              <a:lnSpc>
                <a:spcPct val="100000"/>
              </a:lnSpc>
              <a:spcBef>
                <a:spcPts val="0"/>
              </a:spcBef>
            </a:pPr>
            <a:r>
              <a:rPr lang="en-US" sz="1400" dirty="0"/>
              <a:t>Deputy Head </a:t>
            </a:r>
            <a:endParaRPr lang="en-US" sz="1400" dirty="0" smtClean="0"/>
          </a:p>
          <a:p>
            <a:pPr algn="r">
              <a:lnSpc>
                <a:spcPct val="100000"/>
              </a:lnSpc>
              <a:spcBef>
                <a:spcPts val="0"/>
              </a:spcBef>
            </a:pPr>
            <a:r>
              <a:rPr lang="en-US" sz="1400" dirty="0" smtClean="0"/>
              <a:t>Dept</a:t>
            </a:r>
            <a:r>
              <a:rPr lang="en-US" sz="1400" dirty="0"/>
              <a:t>. For Public </a:t>
            </a:r>
            <a:r>
              <a:rPr lang="en-US" sz="1400" dirty="0" smtClean="0"/>
              <a:t>Administration</a:t>
            </a:r>
          </a:p>
          <a:p>
            <a:pPr algn="r">
              <a:lnSpc>
                <a:spcPct val="100000"/>
              </a:lnSpc>
              <a:spcBef>
                <a:spcPts val="0"/>
              </a:spcBef>
            </a:pPr>
            <a:r>
              <a:rPr lang="en-US" sz="1400" dirty="0" smtClean="0"/>
              <a:t>Presidency of the Council of Ministers</a:t>
            </a:r>
          </a:p>
          <a:p>
            <a:pPr algn="r">
              <a:lnSpc>
                <a:spcPct val="100000"/>
              </a:lnSpc>
              <a:spcBef>
                <a:spcPts val="0"/>
              </a:spcBef>
            </a:pPr>
            <a:r>
              <a:rPr lang="en-US" sz="1400" dirty="0" smtClean="0"/>
              <a:t>Italy </a:t>
            </a:r>
            <a:endParaRPr lang="it-IT" sz="1400" dirty="0"/>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7275" y="4593503"/>
            <a:ext cx="1621536" cy="829056"/>
          </a:xfrm>
          <a:prstGeom prst="rect">
            <a:avLst/>
          </a:prstGeom>
        </p:spPr>
      </p:pic>
    </p:spTree>
    <p:extLst>
      <p:ext uri="{BB962C8B-B14F-4D97-AF65-F5344CB8AC3E}">
        <p14:creationId xmlns:p14="http://schemas.microsoft.com/office/powerpoint/2010/main" val="3980699782"/>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olo 3">
            <a:extLst>
              <a:ext uri="{FF2B5EF4-FFF2-40B4-BE49-F238E27FC236}">
                <a16:creationId xmlns:a16="http://schemas.microsoft.com/office/drawing/2014/main" xmlns="" id="{1ABD613F-111C-41D6-9F8E-8B2C42A5E047}"/>
              </a:ext>
            </a:extLst>
          </p:cNvPr>
          <p:cNvSpPr>
            <a:spLocks noGrp="1"/>
          </p:cNvSpPr>
          <p:nvPr>
            <p:ph type="title"/>
          </p:nvPr>
        </p:nvSpPr>
        <p:spPr>
          <a:xfrm>
            <a:off x="2228371" y="749643"/>
            <a:ext cx="8612622" cy="1215566"/>
          </a:xfrm>
        </p:spPr>
        <p:txBody>
          <a:bodyPr rtlCol="0">
            <a:normAutofit fontScale="90000"/>
          </a:bodyPr>
          <a:lstStyle/>
          <a:p>
            <a:r>
              <a:rPr lang="it-IT" dirty="0"/>
              <a:t>Specific </a:t>
            </a:r>
            <a:r>
              <a:rPr lang="it-IT" dirty="0" err="1"/>
              <a:t>implications</a:t>
            </a:r>
            <a:r>
              <a:rPr lang="it-IT" dirty="0"/>
              <a:t> </a:t>
            </a:r>
            <a:r>
              <a:rPr lang="it-IT" dirty="0" smtClean="0"/>
              <a:t>on </a:t>
            </a:r>
            <a:r>
              <a:rPr lang="it-IT" dirty="0"/>
              <a:t>gender </a:t>
            </a:r>
            <a:r>
              <a:rPr lang="it-IT" dirty="0" err="1"/>
              <a:t>equality</a:t>
            </a:r>
            <a:r>
              <a:rPr lang="it-IT" dirty="0"/>
              <a:t> </a:t>
            </a:r>
            <a:endParaRPr lang="it-IT" b="0" dirty="0"/>
          </a:p>
        </p:txBody>
      </p:sp>
      <p:sp>
        <p:nvSpPr>
          <p:cNvPr id="42" name="Segnaposto contenuto 6">
            <a:extLst>
              <a:ext uri="{FF2B5EF4-FFF2-40B4-BE49-F238E27FC236}">
                <a16:creationId xmlns:a16="http://schemas.microsoft.com/office/drawing/2014/main" xmlns="" id="{55EACD59-7C51-4810-94C6-BCB4D12346DC}"/>
              </a:ext>
            </a:extLst>
          </p:cNvPr>
          <p:cNvSpPr>
            <a:spLocks noGrp="1"/>
          </p:cNvSpPr>
          <p:nvPr>
            <p:ph idx="1"/>
          </p:nvPr>
        </p:nvSpPr>
        <p:spPr>
          <a:xfrm>
            <a:off x="5539982" y="2551798"/>
            <a:ext cx="5877660" cy="3987114"/>
          </a:xfrm>
        </p:spPr>
        <p:txBody>
          <a:bodyPr rtlCol="0">
            <a:normAutofit fontScale="92500" lnSpcReduction="20000"/>
          </a:bodyPr>
          <a:lstStyle/>
          <a:p>
            <a:pPr algn="just"/>
            <a:r>
              <a:rPr lang="it-IT" sz="2100" dirty="0" smtClean="0">
                <a:solidFill>
                  <a:schemeClr val="accent1"/>
                </a:solidFill>
                <a:latin typeface="+mj-lt"/>
                <a:ea typeface="+mj-ea"/>
                <a:cs typeface="+mj-cs"/>
              </a:rPr>
              <a:t>Although </a:t>
            </a:r>
            <a:r>
              <a:rPr lang="it-IT" sz="2100" dirty="0" err="1" smtClean="0">
                <a:solidFill>
                  <a:schemeClr val="accent1"/>
                </a:solidFill>
                <a:latin typeface="+mj-lt"/>
                <a:ea typeface="+mj-ea"/>
                <a:cs typeface="+mj-cs"/>
              </a:rPr>
              <a:t>women</a:t>
            </a:r>
            <a:r>
              <a:rPr lang="it-IT" sz="2100" dirty="0" smtClean="0">
                <a:solidFill>
                  <a:schemeClr val="accent1"/>
                </a:solidFill>
                <a:latin typeface="+mj-lt"/>
                <a:ea typeface="+mj-ea"/>
                <a:cs typeface="+mj-cs"/>
              </a:rPr>
              <a:t> in the EU </a:t>
            </a:r>
            <a:r>
              <a:rPr lang="it-IT" sz="2100" dirty="0" err="1" smtClean="0">
                <a:solidFill>
                  <a:schemeClr val="accent1"/>
                </a:solidFill>
                <a:latin typeface="+mj-lt"/>
                <a:ea typeface="+mj-ea"/>
                <a:cs typeface="+mj-cs"/>
              </a:rPr>
              <a:t>have</a:t>
            </a:r>
            <a:r>
              <a:rPr lang="it-IT" sz="2100" dirty="0" smtClean="0">
                <a:solidFill>
                  <a:schemeClr val="accent1"/>
                </a:solidFill>
                <a:latin typeface="+mj-lt"/>
                <a:ea typeface="+mj-ea"/>
                <a:cs typeface="+mj-cs"/>
              </a:rPr>
              <a:t> on </a:t>
            </a:r>
            <a:r>
              <a:rPr lang="it-IT" sz="2100" dirty="0" err="1" smtClean="0">
                <a:solidFill>
                  <a:schemeClr val="accent1"/>
                </a:solidFill>
                <a:latin typeface="+mj-lt"/>
                <a:ea typeface="+mj-ea"/>
                <a:cs typeface="+mj-cs"/>
              </a:rPr>
              <a:t>average</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higher</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levels</a:t>
            </a:r>
            <a:r>
              <a:rPr lang="it-IT" sz="2100" dirty="0" smtClean="0">
                <a:solidFill>
                  <a:schemeClr val="accent1"/>
                </a:solidFill>
                <a:latin typeface="+mj-lt"/>
                <a:ea typeface="+mj-ea"/>
                <a:cs typeface="+mj-cs"/>
              </a:rPr>
              <a:t> of </a:t>
            </a:r>
            <a:r>
              <a:rPr lang="it-IT" sz="2100" dirty="0" err="1" smtClean="0">
                <a:solidFill>
                  <a:schemeClr val="accent1"/>
                </a:solidFill>
                <a:latin typeface="+mj-lt"/>
                <a:ea typeface="+mj-ea"/>
                <a:cs typeface="+mj-cs"/>
              </a:rPr>
              <a:t>education</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than</a:t>
            </a:r>
            <a:r>
              <a:rPr lang="it-IT" sz="2100" dirty="0" smtClean="0">
                <a:solidFill>
                  <a:schemeClr val="accent1"/>
                </a:solidFill>
                <a:latin typeface="+mj-lt"/>
                <a:ea typeface="+mj-ea"/>
                <a:cs typeface="+mj-cs"/>
              </a:rPr>
              <a:t> men, in 2017 the EU </a:t>
            </a:r>
            <a:r>
              <a:rPr lang="it-IT" sz="2100" dirty="0" err="1" smtClean="0">
                <a:solidFill>
                  <a:schemeClr val="accent1"/>
                </a:solidFill>
                <a:latin typeface="+mj-lt"/>
                <a:ea typeface="+mj-ea"/>
                <a:cs typeface="+mj-cs"/>
              </a:rPr>
              <a:t>employment</a:t>
            </a:r>
            <a:r>
              <a:rPr lang="it-IT" sz="2100" dirty="0" smtClean="0">
                <a:solidFill>
                  <a:schemeClr val="accent1"/>
                </a:solidFill>
                <a:latin typeface="+mj-lt"/>
                <a:ea typeface="+mj-ea"/>
                <a:cs typeface="+mj-cs"/>
              </a:rPr>
              <a:t> rate for </a:t>
            </a:r>
            <a:r>
              <a:rPr lang="it-IT" sz="2100" dirty="0" err="1" smtClean="0">
                <a:solidFill>
                  <a:schemeClr val="accent1"/>
                </a:solidFill>
                <a:latin typeface="+mj-lt"/>
                <a:ea typeface="+mj-ea"/>
                <a:cs typeface="+mj-cs"/>
              </a:rPr>
              <a:t>women</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was</a:t>
            </a:r>
            <a:r>
              <a:rPr lang="it-IT" sz="2100" dirty="0" smtClean="0">
                <a:solidFill>
                  <a:schemeClr val="accent1"/>
                </a:solidFill>
                <a:latin typeface="+mj-lt"/>
                <a:ea typeface="+mj-ea"/>
                <a:cs typeface="+mj-cs"/>
              </a:rPr>
              <a:t> 66.5% </a:t>
            </a:r>
            <a:r>
              <a:rPr lang="it-IT" sz="2100" dirty="0" err="1" smtClean="0">
                <a:solidFill>
                  <a:schemeClr val="accent1"/>
                </a:solidFill>
                <a:latin typeface="+mj-lt"/>
                <a:ea typeface="+mj-ea"/>
                <a:cs typeface="+mj-cs"/>
              </a:rPr>
              <a:t>compared</a:t>
            </a:r>
            <a:r>
              <a:rPr lang="it-IT" sz="2100" dirty="0" smtClean="0">
                <a:solidFill>
                  <a:schemeClr val="accent1"/>
                </a:solidFill>
                <a:latin typeface="+mj-lt"/>
                <a:ea typeface="+mj-ea"/>
                <a:cs typeface="+mj-cs"/>
              </a:rPr>
              <a:t> to 78.0% for men </a:t>
            </a:r>
          </a:p>
          <a:p>
            <a:pPr algn="just"/>
            <a:endParaRPr lang="it-IT" sz="2100" dirty="0" smtClean="0">
              <a:solidFill>
                <a:schemeClr val="accent1"/>
              </a:solidFill>
              <a:latin typeface="+mj-lt"/>
              <a:ea typeface="+mj-ea"/>
              <a:cs typeface="+mj-cs"/>
            </a:endParaRPr>
          </a:p>
          <a:p>
            <a:pPr algn="just"/>
            <a:r>
              <a:rPr lang="it-IT" sz="2100" dirty="0" err="1" smtClean="0">
                <a:solidFill>
                  <a:schemeClr val="accent1"/>
                </a:solidFill>
                <a:latin typeface="+mj-lt"/>
                <a:ea typeface="+mj-ea"/>
                <a:cs typeface="+mj-cs"/>
              </a:rPr>
              <a:t>Women</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still</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carry</a:t>
            </a:r>
            <a:r>
              <a:rPr lang="it-IT" sz="2100" dirty="0" smtClean="0">
                <a:solidFill>
                  <a:schemeClr val="accent1"/>
                </a:solidFill>
                <a:latin typeface="+mj-lt"/>
                <a:ea typeface="+mj-ea"/>
                <a:cs typeface="+mj-cs"/>
              </a:rPr>
              <a:t> out the </a:t>
            </a:r>
            <a:r>
              <a:rPr lang="it-IT" sz="2100" dirty="0" err="1" smtClean="0">
                <a:solidFill>
                  <a:schemeClr val="accent1"/>
                </a:solidFill>
                <a:latin typeface="+mj-lt"/>
                <a:ea typeface="+mj-ea"/>
                <a:cs typeface="+mj-cs"/>
              </a:rPr>
              <a:t>main</a:t>
            </a:r>
            <a:r>
              <a:rPr lang="it-IT" sz="2100" dirty="0" smtClean="0">
                <a:solidFill>
                  <a:schemeClr val="accent1"/>
                </a:solidFill>
                <a:latin typeface="+mj-lt"/>
                <a:ea typeface="+mj-ea"/>
                <a:cs typeface="+mj-cs"/>
              </a:rPr>
              <a:t> bulk of </a:t>
            </a:r>
            <a:r>
              <a:rPr lang="it-IT" sz="2100" dirty="0" err="1" smtClean="0">
                <a:solidFill>
                  <a:schemeClr val="accent1"/>
                </a:solidFill>
                <a:latin typeface="+mj-lt"/>
                <a:ea typeface="+mj-ea"/>
                <a:cs typeface="+mj-cs"/>
              </a:rPr>
              <a:t>unpaid</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domestic</a:t>
            </a:r>
            <a:r>
              <a:rPr lang="it-IT" sz="2100" dirty="0" smtClean="0">
                <a:solidFill>
                  <a:schemeClr val="accent1"/>
                </a:solidFill>
                <a:latin typeface="+mj-lt"/>
                <a:ea typeface="+mj-ea"/>
                <a:cs typeface="+mj-cs"/>
              </a:rPr>
              <a:t> work, </a:t>
            </a:r>
            <a:r>
              <a:rPr lang="it-IT" sz="2100" dirty="0" err="1" smtClean="0">
                <a:solidFill>
                  <a:schemeClr val="accent1"/>
                </a:solidFill>
                <a:latin typeface="+mj-lt"/>
                <a:ea typeface="+mj-ea"/>
                <a:cs typeface="+mj-cs"/>
              </a:rPr>
              <a:t>especially</a:t>
            </a:r>
            <a:r>
              <a:rPr lang="it-IT" sz="2100" dirty="0" smtClean="0">
                <a:solidFill>
                  <a:schemeClr val="accent1"/>
                </a:solidFill>
                <a:latin typeface="+mj-lt"/>
                <a:ea typeface="+mj-ea"/>
                <a:cs typeface="+mj-cs"/>
              </a:rPr>
              <a:t> care for </a:t>
            </a:r>
            <a:r>
              <a:rPr lang="it-IT" sz="2100" dirty="0" err="1" smtClean="0">
                <a:solidFill>
                  <a:schemeClr val="accent1"/>
                </a:solidFill>
                <a:latin typeface="+mj-lt"/>
                <a:ea typeface="+mj-ea"/>
                <a:cs typeface="+mj-cs"/>
              </a:rPr>
              <a:t>children</a:t>
            </a:r>
            <a:r>
              <a:rPr lang="it-IT" sz="2100" dirty="0" smtClean="0">
                <a:solidFill>
                  <a:schemeClr val="accent1"/>
                </a:solidFill>
                <a:latin typeface="+mj-lt"/>
                <a:ea typeface="+mj-ea"/>
                <a:cs typeface="+mj-cs"/>
              </a:rPr>
              <a:t> and </a:t>
            </a:r>
            <a:r>
              <a:rPr lang="it-IT" sz="2100" dirty="0" err="1" smtClean="0">
                <a:solidFill>
                  <a:schemeClr val="accent1"/>
                </a:solidFill>
                <a:latin typeface="+mj-lt"/>
                <a:ea typeface="+mj-ea"/>
                <a:cs typeface="+mj-cs"/>
              </a:rPr>
              <a:t>other</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dependents</a:t>
            </a:r>
            <a:endParaRPr lang="it-IT" sz="2100" dirty="0" smtClean="0">
              <a:solidFill>
                <a:schemeClr val="accent1"/>
              </a:solidFill>
              <a:latin typeface="+mj-lt"/>
              <a:ea typeface="+mj-ea"/>
              <a:cs typeface="+mj-cs"/>
            </a:endParaRPr>
          </a:p>
          <a:p>
            <a:pPr algn="just"/>
            <a:endParaRPr lang="it-IT" sz="2100" dirty="0" smtClean="0">
              <a:solidFill>
                <a:schemeClr val="accent1"/>
              </a:solidFill>
              <a:latin typeface="+mj-lt"/>
              <a:ea typeface="+mj-ea"/>
              <a:cs typeface="+mj-cs"/>
            </a:endParaRPr>
          </a:p>
          <a:p>
            <a:pPr algn="just"/>
            <a:r>
              <a:rPr lang="it-IT" sz="2100" dirty="0" err="1" smtClean="0">
                <a:solidFill>
                  <a:schemeClr val="accent1"/>
                </a:solidFill>
                <a:latin typeface="+mj-lt"/>
                <a:ea typeface="+mj-ea"/>
                <a:cs typeface="+mj-cs"/>
              </a:rPr>
              <a:t>Women</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tend</a:t>
            </a:r>
            <a:r>
              <a:rPr lang="it-IT" sz="2100" dirty="0" smtClean="0">
                <a:solidFill>
                  <a:schemeClr val="accent1"/>
                </a:solidFill>
                <a:latin typeface="+mj-lt"/>
                <a:ea typeface="+mj-ea"/>
                <a:cs typeface="+mj-cs"/>
              </a:rPr>
              <a:t> to </a:t>
            </a:r>
            <a:r>
              <a:rPr lang="it-IT" sz="2100" dirty="0" err="1" smtClean="0">
                <a:solidFill>
                  <a:schemeClr val="accent1"/>
                </a:solidFill>
                <a:latin typeface="+mj-lt"/>
                <a:ea typeface="+mj-ea"/>
                <a:cs typeface="+mj-cs"/>
              </a:rPr>
              <a:t>adapt</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their</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working</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patterns</a:t>
            </a:r>
            <a:r>
              <a:rPr lang="it-IT" sz="2100" dirty="0" smtClean="0">
                <a:solidFill>
                  <a:schemeClr val="accent1"/>
                </a:solidFill>
                <a:latin typeface="+mj-lt"/>
                <a:ea typeface="+mj-ea"/>
                <a:cs typeface="+mj-cs"/>
              </a:rPr>
              <a:t> more </a:t>
            </a:r>
            <a:r>
              <a:rPr lang="it-IT" sz="2100" dirty="0" err="1" smtClean="0">
                <a:solidFill>
                  <a:schemeClr val="accent1"/>
                </a:solidFill>
                <a:latin typeface="+mj-lt"/>
                <a:ea typeface="+mj-ea"/>
                <a:cs typeface="+mj-cs"/>
              </a:rPr>
              <a:t>than</a:t>
            </a:r>
            <a:r>
              <a:rPr lang="it-IT" sz="2100" dirty="0" smtClean="0">
                <a:solidFill>
                  <a:schemeClr val="accent1"/>
                </a:solidFill>
                <a:latin typeface="+mj-lt"/>
                <a:ea typeface="+mj-ea"/>
                <a:cs typeface="+mj-cs"/>
              </a:rPr>
              <a:t> men (by </a:t>
            </a:r>
            <a:r>
              <a:rPr lang="it-IT" sz="2100" dirty="0" err="1" smtClean="0">
                <a:solidFill>
                  <a:schemeClr val="accent1"/>
                </a:solidFill>
                <a:latin typeface="+mj-lt"/>
                <a:ea typeface="+mj-ea"/>
                <a:cs typeface="+mj-cs"/>
              </a:rPr>
              <a:t>using</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flexible</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working</a:t>
            </a:r>
            <a:r>
              <a:rPr lang="it-IT" sz="2100" dirty="0" smtClean="0">
                <a:solidFill>
                  <a:schemeClr val="accent1"/>
                </a:solidFill>
                <a:latin typeface="+mj-lt"/>
                <a:ea typeface="+mj-ea"/>
                <a:cs typeface="+mj-cs"/>
              </a:rPr>
              <a:t> hours, part-time, etc.) </a:t>
            </a:r>
          </a:p>
          <a:p>
            <a:pPr algn="just"/>
            <a:endParaRPr lang="it-IT" sz="2100" dirty="0" smtClean="0">
              <a:solidFill>
                <a:schemeClr val="accent1"/>
              </a:solidFill>
              <a:latin typeface="+mj-lt"/>
              <a:ea typeface="+mj-ea"/>
              <a:cs typeface="+mj-cs"/>
            </a:endParaRPr>
          </a:p>
          <a:p>
            <a:pPr algn="just"/>
            <a:r>
              <a:rPr lang="it-IT" sz="2100" dirty="0" err="1" smtClean="0">
                <a:solidFill>
                  <a:schemeClr val="accent1"/>
                </a:solidFill>
                <a:latin typeface="+mj-lt"/>
                <a:ea typeface="+mj-ea"/>
                <a:cs typeface="+mj-cs"/>
              </a:rPr>
              <a:t>Potential</a:t>
            </a:r>
            <a:r>
              <a:rPr lang="it-IT" sz="2100" dirty="0" smtClean="0">
                <a:solidFill>
                  <a:schemeClr val="accent1"/>
                </a:solidFill>
                <a:latin typeface="+mj-lt"/>
                <a:ea typeface="+mj-ea"/>
                <a:cs typeface="+mj-cs"/>
              </a:rPr>
              <a:t> impact on the timing of </a:t>
            </a:r>
            <a:r>
              <a:rPr lang="it-IT" sz="2100" dirty="0" err="1" smtClean="0">
                <a:solidFill>
                  <a:schemeClr val="accent1"/>
                </a:solidFill>
                <a:latin typeface="+mj-lt"/>
                <a:ea typeface="+mj-ea"/>
                <a:cs typeface="+mj-cs"/>
              </a:rPr>
              <a:t>having</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children</a:t>
            </a:r>
            <a:r>
              <a:rPr lang="it-IT" sz="2100" dirty="0" smtClean="0">
                <a:solidFill>
                  <a:schemeClr val="accent1"/>
                </a:solidFill>
                <a:latin typeface="+mj-lt"/>
                <a:ea typeface="+mj-ea"/>
                <a:cs typeface="+mj-cs"/>
              </a:rPr>
              <a:t> or on the </a:t>
            </a:r>
            <a:r>
              <a:rPr lang="it-IT" sz="2100" dirty="0" err="1" smtClean="0">
                <a:solidFill>
                  <a:schemeClr val="accent1"/>
                </a:solidFill>
                <a:latin typeface="+mj-lt"/>
                <a:ea typeface="+mj-ea"/>
                <a:cs typeface="+mj-cs"/>
              </a:rPr>
              <a:t>decision</a:t>
            </a:r>
            <a:r>
              <a:rPr lang="it-IT" sz="2100" dirty="0" smtClean="0">
                <a:solidFill>
                  <a:schemeClr val="accent1"/>
                </a:solidFill>
                <a:latin typeface="+mj-lt"/>
                <a:ea typeface="+mj-ea"/>
                <a:cs typeface="+mj-cs"/>
              </a:rPr>
              <a:t> to </a:t>
            </a:r>
            <a:r>
              <a:rPr lang="it-IT" sz="2100" dirty="0" err="1" smtClean="0">
                <a:solidFill>
                  <a:schemeClr val="accent1"/>
                </a:solidFill>
                <a:latin typeface="+mj-lt"/>
                <a:ea typeface="+mj-ea"/>
                <a:cs typeface="+mj-cs"/>
              </a:rPr>
              <a:t>leave</a:t>
            </a:r>
            <a:r>
              <a:rPr lang="it-IT" sz="2100" dirty="0" smtClean="0">
                <a:solidFill>
                  <a:schemeClr val="accent1"/>
                </a:solidFill>
                <a:latin typeface="+mj-lt"/>
                <a:ea typeface="+mj-ea"/>
                <a:cs typeface="+mj-cs"/>
              </a:rPr>
              <a:t> </a:t>
            </a:r>
            <a:r>
              <a:rPr lang="it-IT" sz="2100" dirty="0" err="1" smtClean="0">
                <a:solidFill>
                  <a:schemeClr val="accent1"/>
                </a:solidFill>
                <a:latin typeface="+mj-lt"/>
                <a:ea typeface="+mj-ea"/>
                <a:cs typeface="+mj-cs"/>
              </a:rPr>
              <a:t>employment</a:t>
            </a:r>
            <a:r>
              <a:rPr lang="it-IT" sz="2100" dirty="0">
                <a:solidFill>
                  <a:schemeClr val="accent1"/>
                </a:solidFill>
                <a:latin typeface="+mj-lt"/>
                <a:ea typeface="+mj-ea"/>
                <a:cs typeface="+mj-cs"/>
              </a:rPr>
              <a:t> </a:t>
            </a:r>
            <a:r>
              <a:rPr lang="it-IT" sz="2100" dirty="0" err="1" smtClean="0">
                <a:solidFill>
                  <a:schemeClr val="accent1"/>
                </a:solidFill>
                <a:latin typeface="+mj-lt"/>
                <a:ea typeface="+mj-ea"/>
                <a:cs typeface="+mj-cs"/>
              </a:rPr>
              <a:t>temporarily</a:t>
            </a:r>
            <a:r>
              <a:rPr lang="it-IT" sz="2100" dirty="0" smtClean="0">
                <a:solidFill>
                  <a:schemeClr val="accent1"/>
                </a:solidFill>
                <a:latin typeface="+mj-lt"/>
                <a:ea typeface="+mj-ea"/>
                <a:cs typeface="+mj-cs"/>
              </a:rPr>
              <a:t> or </a:t>
            </a:r>
            <a:r>
              <a:rPr lang="it-IT" sz="2100" dirty="0" err="1" smtClean="0">
                <a:solidFill>
                  <a:schemeClr val="accent1"/>
                </a:solidFill>
                <a:latin typeface="+mj-lt"/>
                <a:ea typeface="+mj-ea"/>
                <a:cs typeface="+mj-cs"/>
              </a:rPr>
              <a:t>prematurely</a:t>
            </a:r>
            <a:r>
              <a:rPr lang="it-IT" sz="2100" dirty="0" smtClean="0">
                <a:solidFill>
                  <a:schemeClr val="accent1"/>
                </a:solidFill>
                <a:latin typeface="+mj-lt"/>
                <a:ea typeface="+mj-ea"/>
                <a:cs typeface="+mj-cs"/>
              </a:rPr>
              <a:t> due to care </a:t>
            </a:r>
            <a:r>
              <a:rPr lang="it-IT" sz="2100" dirty="0" err="1" smtClean="0">
                <a:solidFill>
                  <a:schemeClr val="accent1"/>
                </a:solidFill>
                <a:latin typeface="+mj-lt"/>
                <a:ea typeface="+mj-ea"/>
                <a:cs typeface="+mj-cs"/>
              </a:rPr>
              <a:t>duties</a:t>
            </a:r>
            <a:endParaRPr lang="it-IT" sz="2100" dirty="0" smtClean="0">
              <a:solidFill>
                <a:schemeClr val="accent1"/>
              </a:solidFill>
              <a:latin typeface="+mj-lt"/>
              <a:ea typeface="+mj-ea"/>
              <a:cs typeface="+mj-cs"/>
            </a:endParaRPr>
          </a:p>
          <a:p>
            <a:pPr lvl="0" rtl="0"/>
            <a:endParaRPr lang="it-IT" dirty="0" smtClean="0"/>
          </a:p>
        </p:txBody>
      </p:sp>
      <p:sp>
        <p:nvSpPr>
          <p:cNvPr id="10" name="Segnaposto numero diapositiva 9">
            <a:extLst>
              <a:ext uri="{FF2B5EF4-FFF2-40B4-BE49-F238E27FC236}">
                <a16:creationId xmlns:a16="http://schemas.microsoft.com/office/drawing/2014/main" xmlns="" id="{A267D224-5586-43DC-82CA-8605E158298B}"/>
              </a:ext>
            </a:extLst>
          </p:cNvPr>
          <p:cNvSpPr>
            <a:spLocks noGrp="1"/>
          </p:cNvSpPr>
          <p:nvPr>
            <p:ph type="sldNum" sz="quarter" idx="16"/>
          </p:nvPr>
        </p:nvSpPr>
        <p:spPr/>
        <p:txBody>
          <a:bodyPr rtlCol="0"/>
          <a:lstStyle/>
          <a:p>
            <a:pPr rtl="0"/>
            <a:fld id="{8699F50C-BE38-4BD0-BA84-9B090E1F2B9B}" type="slidenum">
              <a:rPr lang="it-IT" smtClean="0"/>
              <a:pPr rtl="0"/>
              <a:t>10</a:t>
            </a:fld>
            <a:endParaRPr lang="it-IT" dirty="0"/>
          </a:p>
        </p:txBody>
      </p:sp>
      <p:sp>
        <p:nvSpPr>
          <p:cNvPr id="3" name="Rettangolo 2"/>
          <p:cNvSpPr/>
          <p:nvPr/>
        </p:nvSpPr>
        <p:spPr>
          <a:xfrm>
            <a:off x="11005751" y="337751"/>
            <a:ext cx="996779" cy="4118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00000">
            <a:off x="273623" y="3849631"/>
            <a:ext cx="4766232" cy="1046246"/>
          </a:xfrm>
          <a:prstGeom prst="rect">
            <a:avLst/>
          </a:prstGeom>
        </p:spPr>
      </p:pic>
    </p:spTree>
    <p:extLst>
      <p:ext uri="{BB962C8B-B14F-4D97-AF65-F5344CB8AC3E}">
        <p14:creationId xmlns:p14="http://schemas.microsoft.com/office/powerpoint/2010/main" val="28228532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xmlns="" id="{E3E5EE03-FBF6-46F5-8085-716AC6CE1C8C}"/>
              </a:ext>
            </a:extLst>
          </p:cNvPr>
          <p:cNvSpPr>
            <a:spLocks noGrp="1"/>
          </p:cNvSpPr>
          <p:nvPr>
            <p:ph type="title"/>
          </p:nvPr>
        </p:nvSpPr>
        <p:spPr>
          <a:xfrm>
            <a:off x="520698" y="512848"/>
            <a:ext cx="8333222" cy="1147969"/>
          </a:xfrm>
        </p:spPr>
        <p:txBody>
          <a:bodyPr rtlCol="0">
            <a:noAutofit/>
          </a:bodyPr>
          <a:lstStyle/>
          <a:p>
            <a:r>
              <a:rPr lang="it-IT" sz="3600" dirty="0"/>
              <a:t>FIRST AREA: SOME OF THE IDENTIFIED CHALLENGES</a:t>
            </a:r>
            <a:endParaRPr lang="it-IT" sz="3600" b="0" dirty="0"/>
          </a:p>
        </p:txBody>
      </p:sp>
      <p:sp>
        <p:nvSpPr>
          <p:cNvPr id="16" name="Segnaposto contenuto 15">
            <a:extLst>
              <a:ext uri="{FF2B5EF4-FFF2-40B4-BE49-F238E27FC236}">
                <a16:creationId xmlns:a16="http://schemas.microsoft.com/office/drawing/2014/main" xmlns="" id="{1DCFA8A2-3FB8-48CA-933D-0800A9D2A2A2}"/>
              </a:ext>
            </a:extLst>
          </p:cNvPr>
          <p:cNvSpPr>
            <a:spLocks noGrp="1"/>
          </p:cNvSpPr>
          <p:nvPr>
            <p:ph sz="half" idx="13"/>
          </p:nvPr>
        </p:nvSpPr>
        <p:spPr>
          <a:xfrm>
            <a:off x="345352" y="2141838"/>
            <a:ext cx="5475290" cy="4214512"/>
          </a:xfrm>
        </p:spPr>
        <p:txBody>
          <a:bodyPr rtlCol="0">
            <a:normAutofit fontScale="85000" lnSpcReduction="20000"/>
          </a:bodyPr>
          <a:lstStyle/>
          <a:p>
            <a:pPr>
              <a:buClr>
                <a:schemeClr val="accent2"/>
              </a:buClr>
            </a:pPr>
            <a:r>
              <a:rPr lang="en-US" dirty="0"/>
              <a:t>In the EU, </a:t>
            </a:r>
            <a:r>
              <a:rPr lang="en-US" b="1" dirty="0"/>
              <a:t>women</a:t>
            </a:r>
            <a:r>
              <a:rPr lang="en-US" dirty="0"/>
              <a:t> spend on average 32 hours per week on paid work, but </a:t>
            </a:r>
            <a:r>
              <a:rPr lang="en-US" b="1" dirty="0"/>
              <a:t>39 hours on unpaid work</a:t>
            </a:r>
          </a:p>
          <a:p>
            <a:pPr>
              <a:buClr>
                <a:schemeClr val="accent2"/>
              </a:buClr>
            </a:pPr>
            <a:endParaRPr lang="en-US" dirty="0"/>
          </a:p>
          <a:p>
            <a:pPr>
              <a:buClr>
                <a:schemeClr val="accent2"/>
              </a:buClr>
            </a:pPr>
            <a:r>
              <a:rPr lang="en-US" dirty="0"/>
              <a:t>On average, </a:t>
            </a:r>
            <a:r>
              <a:rPr lang="en-US" b="1" dirty="0"/>
              <a:t>men</a:t>
            </a:r>
            <a:r>
              <a:rPr lang="en-US" dirty="0"/>
              <a:t> </a:t>
            </a:r>
            <a:r>
              <a:rPr lang="en-US" dirty="0" smtClean="0"/>
              <a:t>spend only </a:t>
            </a:r>
            <a:r>
              <a:rPr lang="en-US" b="1" dirty="0" smtClean="0"/>
              <a:t>19 </a:t>
            </a:r>
            <a:r>
              <a:rPr lang="en-US" b="1" dirty="0"/>
              <a:t>hours unpaid work </a:t>
            </a:r>
            <a:r>
              <a:rPr lang="en-US" dirty="0" smtClean="0"/>
              <a:t>and </a:t>
            </a:r>
            <a:r>
              <a:rPr lang="en-US" dirty="0"/>
              <a:t>41 hours paid </a:t>
            </a:r>
            <a:r>
              <a:rPr lang="en-US" dirty="0" smtClean="0"/>
              <a:t>work per </a:t>
            </a:r>
            <a:r>
              <a:rPr lang="en-US" dirty="0"/>
              <a:t>week </a:t>
            </a:r>
          </a:p>
          <a:p>
            <a:pPr>
              <a:buClr>
                <a:schemeClr val="accent2"/>
              </a:buClr>
            </a:pPr>
            <a:endParaRPr lang="en-US" dirty="0"/>
          </a:p>
          <a:p>
            <a:pPr>
              <a:buClr>
                <a:schemeClr val="accent2"/>
              </a:buClr>
            </a:pPr>
            <a:r>
              <a:rPr lang="en-US" dirty="0"/>
              <a:t>More and more frequently </a:t>
            </a:r>
            <a:r>
              <a:rPr lang="en-US" dirty="0" err="1"/>
              <a:t>carers</a:t>
            </a:r>
            <a:r>
              <a:rPr lang="en-US" dirty="0"/>
              <a:t> must provide at the same time for their children, older parents, and other dependent relatives. </a:t>
            </a:r>
            <a:r>
              <a:rPr lang="en-US" b="1" dirty="0" err="1"/>
              <a:t>Carers</a:t>
            </a:r>
            <a:r>
              <a:rPr lang="en-US" b="1" dirty="0"/>
              <a:t> are traditionally women </a:t>
            </a:r>
          </a:p>
          <a:p>
            <a:pPr>
              <a:buClr>
                <a:schemeClr val="accent2"/>
              </a:buClr>
            </a:pPr>
            <a:endParaRPr lang="en-US" dirty="0"/>
          </a:p>
          <a:p>
            <a:pPr>
              <a:buClr>
                <a:schemeClr val="accent2"/>
              </a:buClr>
            </a:pPr>
            <a:r>
              <a:rPr lang="en-US" dirty="0"/>
              <a:t>Gender stereotypes in society and especially within the family</a:t>
            </a:r>
          </a:p>
          <a:p>
            <a:pPr rtl="0">
              <a:buClr>
                <a:schemeClr val="accent2"/>
              </a:buClr>
            </a:pPr>
            <a:endParaRPr lang="it-IT" dirty="0"/>
          </a:p>
        </p:txBody>
      </p:sp>
      <p:sp>
        <p:nvSpPr>
          <p:cNvPr id="18" name="Segnaposto contenuto 17">
            <a:extLst>
              <a:ext uri="{FF2B5EF4-FFF2-40B4-BE49-F238E27FC236}">
                <a16:creationId xmlns:a16="http://schemas.microsoft.com/office/drawing/2014/main" xmlns="" id="{C955AFB3-173C-4848-B3E9-1375591B297E}"/>
              </a:ext>
            </a:extLst>
          </p:cNvPr>
          <p:cNvSpPr>
            <a:spLocks noGrp="1"/>
          </p:cNvSpPr>
          <p:nvPr>
            <p:ph sz="quarter" idx="15"/>
          </p:nvPr>
        </p:nvSpPr>
        <p:spPr>
          <a:xfrm>
            <a:off x="6392039" y="2067696"/>
            <a:ext cx="4923762" cy="4288654"/>
          </a:xfrm>
        </p:spPr>
        <p:txBody>
          <a:bodyPr rtlCol="0">
            <a:normAutofit fontScale="85000" lnSpcReduction="10000"/>
          </a:bodyPr>
          <a:lstStyle/>
          <a:p>
            <a:pPr>
              <a:buClr>
                <a:schemeClr val="accent2"/>
              </a:buClr>
            </a:pPr>
            <a:r>
              <a:rPr lang="en-US" dirty="0"/>
              <a:t>Lack of or </a:t>
            </a:r>
            <a:r>
              <a:rPr lang="en-US" b="1" dirty="0"/>
              <a:t>insufficient affordable, accessible, and quality care facilities </a:t>
            </a:r>
            <a:r>
              <a:rPr lang="en-US" dirty="0"/>
              <a:t>for children, dependent adults, and the older </a:t>
            </a:r>
            <a:r>
              <a:rPr lang="en-US" dirty="0" smtClean="0"/>
              <a:t>persons</a:t>
            </a:r>
            <a:endParaRPr lang="en-US" dirty="0"/>
          </a:p>
          <a:p>
            <a:pPr>
              <a:buClr>
                <a:schemeClr val="accent2"/>
              </a:buClr>
            </a:pPr>
            <a:endParaRPr lang="en-US" dirty="0"/>
          </a:p>
          <a:p>
            <a:pPr>
              <a:buClr>
                <a:schemeClr val="accent2"/>
              </a:buClr>
            </a:pPr>
            <a:r>
              <a:rPr lang="en-US" dirty="0"/>
              <a:t>In particular, lack of childcare to be available </a:t>
            </a:r>
            <a:r>
              <a:rPr lang="en-US" b="1" dirty="0"/>
              <a:t>during the parents' working hours </a:t>
            </a:r>
            <a:r>
              <a:rPr lang="en-US" dirty="0"/>
              <a:t>and school holidays </a:t>
            </a:r>
          </a:p>
          <a:p>
            <a:pPr>
              <a:buClr>
                <a:schemeClr val="accent2"/>
              </a:buClr>
            </a:pPr>
            <a:endParaRPr lang="en-US" dirty="0"/>
          </a:p>
          <a:p>
            <a:pPr>
              <a:buClr>
                <a:schemeClr val="accent2"/>
              </a:buClr>
            </a:pPr>
            <a:r>
              <a:rPr lang="en-US" b="1" dirty="0"/>
              <a:t>Long-term care services and community services</a:t>
            </a:r>
            <a:r>
              <a:rPr lang="en-US" dirty="0"/>
              <a:t>, such as geriatrician, dementia, home help, physiotherapy services, home assistance, day-care services and respite care services, but also mobility and public transport solutions</a:t>
            </a:r>
          </a:p>
          <a:p>
            <a:pPr rtl="0">
              <a:buClr>
                <a:schemeClr val="accent2"/>
              </a:buClr>
            </a:pPr>
            <a:endParaRPr lang="it-IT" dirty="0"/>
          </a:p>
        </p:txBody>
      </p:sp>
      <p:sp>
        <p:nvSpPr>
          <p:cNvPr id="21" name="Segnaposto numero diapositiva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it-IT" smtClean="0"/>
              <a:pPr rtl="0"/>
              <a:t>11</a:t>
            </a:fld>
            <a:endParaRPr lang="it-IT" dirty="0"/>
          </a:p>
        </p:txBody>
      </p:sp>
      <p:sp>
        <p:nvSpPr>
          <p:cNvPr id="3" name="Rettangolo 2"/>
          <p:cNvSpPr/>
          <p:nvPr/>
        </p:nvSpPr>
        <p:spPr>
          <a:xfrm>
            <a:off x="11071654" y="258064"/>
            <a:ext cx="815544" cy="53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b="13492"/>
          <a:stretch/>
        </p:blipFill>
        <p:spPr>
          <a:xfrm>
            <a:off x="8435546" y="512848"/>
            <a:ext cx="2437775" cy="1258287"/>
          </a:xfrm>
          <a:prstGeom prst="rect">
            <a:avLst/>
          </a:prstGeom>
        </p:spPr>
      </p:pic>
    </p:spTree>
    <p:extLst>
      <p:ext uri="{BB962C8B-B14F-4D97-AF65-F5344CB8AC3E}">
        <p14:creationId xmlns:p14="http://schemas.microsoft.com/office/powerpoint/2010/main" val="1371662588"/>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egnaposto immagine 11">
            <a:extLst>
              <a:ext uri="{FF2B5EF4-FFF2-40B4-BE49-F238E27FC236}">
                <a16:creationId xmlns:a16="http://schemas.microsoft.com/office/drawing/2014/main" xmlns="" id="{6B070BD8-8610-4F64-A93A-41F46C39ECA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59229" y="477796"/>
            <a:ext cx="11030860" cy="6226628"/>
          </a:xfrm>
        </p:spPr>
      </p:pic>
      <p:sp>
        <p:nvSpPr>
          <p:cNvPr id="11" name="Titolo 10">
            <a:extLst>
              <a:ext uri="{FF2B5EF4-FFF2-40B4-BE49-F238E27FC236}">
                <a16:creationId xmlns:a16="http://schemas.microsoft.com/office/drawing/2014/main" xmlns="" id="{69D4BCF2-C773-495F-A4D5-860FB6A2FA91}"/>
              </a:ext>
            </a:extLst>
          </p:cNvPr>
          <p:cNvSpPr>
            <a:spLocks noGrp="1"/>
          </p:cNvSpPr>
          <p:nvPr>
            <p:ph type="title"/>
          </p:nvPr>
        </p:nvSpPr>
        <p:spPr>
          <a:xfrm>
            <a:off x="3352800" y="815547"/>
            <a:ext cx="4497859" cy="5794730"/>
          </a:xfrm>
          <a:solidFill>
            <a:schemeClr val="bg1">
              <a:alpha val="90000"/>
            </a:schemeClr>
          </a:solidFill>
        </p:spPr>
        <p:txBody>
          <a:bodyPr rtlCol="0">
            <a:normAutofit fontScale="90000"/>
          </a:bodyPr>
          <a:lstStyle/>
          <a:p>
            <a:pPr>
              <a:lnSpc>
                <a:spcPct val="114000"/>
              </a:lnSpc>
            </a:pPr>
            <a:r>
              <a:rPr lang="en-US" sz="2700" b="0" dirty="0" smtClean="0"/>
              <a:t>“Women’s </a:t>
            </a:r>
            <a:r>
              <a:rPr lang="en-US" sz="2700" b="0" dirty="0"/>
              <a:t>full participation and </a:t>
            </a:r>
            <a:r>
              <a:rPr lang="en-US" sz="2700" b="0" dirty="0" err="1"/>
              <a:t>retainment</a:t>
            </a:r>
            <a:r>
              <a:rPr lang="en-US" sz="2700" b="0" dirty="0"/>
              <a:t> in the </a:t>
            </a:r>
            <a:r>
              <a:rPr lang="en-US" sz="2700" b="0" dirty="0" err="1"/>
              <a:t>labour</a:t>
            </a:r>
            <a:r>
              <a:rPr lang="en-US" sz="2700" b="0" dirty="0"/>
              <a:t> market can only be achieved by an integrated approach combining </a:t>
            </a:r>
            <a:r>
              <a:rPr lang="en-US" sz="2700" dirty="0"/>
              <a:t>measures to promote </a:t>
            </a:r>
            <a:r>
              <a:rPr lang="en-US" sz="2700" dirty="0" err="1"/>
              <a:t>labour</a:t>
            </a:r>
            <a:r>
              <a:rPr lang="en-US" sz="2700" dirty="0"/>
              <a:t> market participation </a:t>
            </a:r>
            <a:r>
              <a:rPr lang="en-US" sz="2700" b="0" dirty="0"/>
              <a:t>with measures to ensure equal treatment in employment and actions to allow men and women to </a:t>
            </a:r>
            <a:r>
              <a:rPr lang="en-US" sz="2700" dirty="0"/>
              <a:t>better combine professional and family responsibilities on an equal footing</a:t>
            </a:r>
            <a:r>
              <a:rPr lang="en-US" sz="2700" b="0" dirty="0"/>
              <a:t> throughout their life cycle</a:t>
            </a:r>
            <a:r>
              <a:rPr lang="en-US" sz="2700" b="0" dirty="0" smtClean="0"/>
              <a:t>.”</a:t>
            </a:r>
            <a:r>
              <a:rPr lang="en-US" sz="2800" b="0" dirty="0"/>
              <a:t/>
            </a:r>
            <a:br>
              <a:rPr lang="en-US" sz="2800" b="0" dirty="0"/>
            </a:br>
            <a:endParaRPr lang="it-IT" sz="2800" b="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0922405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olo 3">
            <a:extLst>
              <a:ext uri="{FF2B5EF4-FFF2-40B4-BE49-F238E27FC236}">
                <a16:creationId xmlns:a16="http://schemas.microsoft.com/office/drawing/2014/main" xmlns="" id="{1ABD613F-111C-41D6-9F8E-8B2C42A5E047}"/>
              </a:ext>
            </a:extLst>
          </p:cNvPr>
          <p:cNvSpPr>
            <a:spLocks noGrp="1"/>
          </p:cNvSpPr>
          <p:nvPr>
            <p:ph type="title"/>
          </p:nvPr>
        </p:nvSpPr>
        <p:spPr>
          <a:xfrm>
            <a:off x="531377" y="876244"/>
            <a:ext cx="11413487" cy="1215566"/>
          </a:xfrm>
        </p:spPr>
        <p:txBody>
          <a:bodyPr rtlCol="0">
            <a:normAutofit/>
          </a:bodyPr>
          <a:lstStyle/>
          <a:p>
            <a:r>
              <a:rPr lang="it-IT" dirty="0" smtClean="0"/>
              <a:t>FIRST AREA</a:t>
            </a:r>
            <a:r>
              <a:rPr lang="it-IT" dirty="0" smtClean="0"/>
              <a:t>: </a:t>
            </a:r>
            <a:r>
              <a:rPr lang="it-IT" dirty="0"/>
              <a:t>POSSIBLE SOLUTIONS </a:t>
            </a:r>
            <a:endParaRPr lang="it-IT" b="0" dirty="0"/>
          </a:p>
        </p:txBody>
      </p:sp>
      <p:sp>
        <p:nvSpPr>
          <p:cNvPr id="42" name="Segnaposto contenuto 6">
            <a:extLst>
              <a:ext uri="{FF2B5EF4-FFF2-40B4-BE49-F238E27FC236}">
                <a16:creationId xmlns:a16="http://schemas.microsoft.com/office/drawing/2014/main" xmlns="" id="{55EACD59-7C51-4810-94C6-BCB4D12346DC}"/>
              </a:ext>
            </a:extLst>
          </p:cNvPr>
          <p:cNvSpPr>
            <a:spLocks noGrp="1"/>
          </p:cNvSpPr>
          <p:nvPr>
            <p:ph idx="1"/>
          </p:nvPr>
        </p:nvSpPr>
        <p:spPr>
          <a:xfrm>
            <a:off x="333668" y="2623751"/>
            <a:ext cx="11413486" cy="3987114"/>
          </a:xfrm>
        </p:spPr>
        <p:txBody>
          <a:bodyPr rtlCol="0">
            <a:noAutofit/>
          </a:bodyPr>
          <a:lstStyle/>
          <a:p>
            <a:pPr algn="just"/>
            <a:r>
              <a:rPr lang="en-US" sz="1600" b="1" dirty="0"/>
              <a:t>Mutual learning and collaboration among Member States, social partners, public employers, and companies </a:t>
            </a:r>
            <a:r>
              <a:rPr lang="en-US" sz="1600" dirty="0"/>
              <a:t>can enhance flexible working arrangements and help all working parents and </a:t>
            </a:r>
            <a:r>
              <a:rPr lang="en-US" sz="1600" dirty="0" err="1"/>
              <a:t>carers</a:t>
            </a:r>
            <a:r>
              <a:rPr lang="en-US" sz="1600" dirty="0"/>
              <a:t> strike a better work-life balance and promote a dual earner-dual </a:t>
            </a:r>
            <a:r>
              <a:rPr lang="en-US" sz="1600" dirty="0" err="1"/>
              <a:t>carer</a:t>
            </a:r>
            <a:r>
              <a:rPr lang="en-US" sz="1600" dirty="0"/>
              <a:t> model </a:t>
            </a:r>
          </a:p>
          <a:p>
            <a:pPr algn="just"/>
            <a:endParaRPr lang="en-US" sz="1600" dirty="0"/>
          </a:p>
          <a:p>
            <a:pPr algn="just"/>
            <a:r>
              <a:rPr lang="en-US" sz="1600" b="1" dirty="0"/>
              <a:t>New technologies </a:t>
            </a:r>
            <a:r>
              <a:rPr lang="en-US" sz="1600" dirty="0"/>
              <a:t>(web conferencing, video calling, apps for project management, cloud technology...) allow to adapt the organization of the work schedule and ensure its flexibility</a:t>
            </a:r>
          </a:p>
          <a:p>
            <a:pPr algn="just"/>
            <a:endParaRPr lang="en-US" sz="1600" dirty="0"/>
          </a:p>
          <a:p>
            <a:pPr algn="just"/>
            <a:r>
              <a:rPr lang="en-US" sz="1600" b="1" dirty="0"/>
              <a:t>New company welfare measures </a:t>
            </a:r>
            <a:r>
              <a:rPr lang="en-US" sz="1600" dirty="0"/>
              <a:t>including flexible workspace, co-working and job sharing, time-saving initiatives (e.g. company laundry and car wash service, baby-sitting services, sport services, support for personal administrative paperwork…), internal childcare facilities, special leaves for emergency care of dependents and parental leave on an hourly base, internal initiatives for the prevention and monitoring of diseases, internal </a:t>
            </a:r>
            <a:r>
              <a:rPr lang="en-US" sz="1600" dirty="0" err="1"/>
              <a:t>paediatrician</a:t>
            </a:r>
            <a:r>
              <a:rPr lang="en-US" sz="1600" dirty="0"/>
              <a:t> service </a:t>
            </a:r>
          </a:p>
          <a:p>
            <a:pPr>
              <a:spcBef>
                <a:spcPts val="600"/>
              </a:spcBef>
            </a:pPr>
            <a:endParaRPr lang="it-IT" sz="1600" dirty="0">
              <a:solidFill>
                <a:schemeClr val="accent1"/>
              </a:solidFill>
              <a:latin typeface="+mj-lt"/>
              <a:ea typeface="+mj-ea"/>
              <a:cs typeface="+mj-cs"/>
            </a:endParaRPr>
          </a:p>
          <a:p>
            <a:pPr lvl="0">
              <a:spcBef>
                <a:spcPts val="600"/>
              </a:spcBef>
            </a:pPr>
            <a:endParaRPr lang="it-IT" sz="1600" dirty="0">
              <a:solidFill>
                <a:schemeClr val="accent1"/>
              </a:solidFill>
              <a:latin typeface="+mj-lt"/>
              <a:ea typeface="+mj-ea"/>
              <a:cs typeface="+mj-cs"/>
            </a:endParaRPr>
          </a:p>
        </p:txBody>
      </p:sp>
      <p:sp>
        <p:nvSpPr>
          <p:cNvPr id="10" name="Segnaposto numero diapositiva 9">
            <a:extLst>
              <a:ext uri="{FF2B5EF4-FFF2-40B4-BE49-F238E27FC236}">
                <a16:creationId xmlns:a16="http://schemas.microsoft.com/office/drawing/2014/main" xmlns="" id="{A267D224-5586-43DC-82CA-8605E158298B}"/>
              </a:ext>
            </a:extLst>
          </p:cNvPr>
          <p:cNvSpPr>
            <a:spLocks noGrp="1"/>
          </p:cNvSpPr>
          <p:nvPr>
            <p:ph type="sldNum" sz="quarter" idx="16"/>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it-IT" sz="12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3" name="Rettangolo 2"/>
          <p:cNvSpPr/>
          <p:nvPr/>
        </p:nvSpPr>
        <p:spPr>
          <a:xfrm>
            <a:off x="11005751" y="337751"/>
            <a:ext cx="996779" cy="4118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600526"/>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xmlns="" id="{E3E5EE03-FBF6-46F5-8085-716AC6CE1C8C}"/>
              </a:ext>
            </a:extLst>
          </p:cNvPr>
          <p:cNvSpPr>
            <a:spLocks noGrp="1"/>
          </p:cNvSpPr>
          <p:nvPr>
            <p:ph type="title"/>
          </p:nvPr>
        </p:nvSpPr>
        <p:spPr>
          <a:xfrm>
            <a:off x="520698" y="512848"/>
            <a:ext cx="8333222" cy="1147969"/>
          </a:xfrm>
        </p:spPr>
        <p:txBody>
          <a:bodyPr rtlCol="0">
            <a:noAutofit/>
          </a:bodyPr>
          <a:lstStyle/>
          <a:p>
            <a:r>
              <a:rPr lang="it-IT" sz="3600" dirty="0"/>
              <a:t>WORK-LIFE BALANCE: </a:t>
            </a:r>
            <a:r>
              <a:rPr lang="it-IT" sz="3600" dirty="0" smtClean="0"/>
              <a:t/>
            </a:r>
            <a:br>
              <a:rPr lang="it-IT" sz="3600" dirty="0" smtClean="0"/>
            </a:br>
            <a:r>
              <a:rPr lang="it-IT" sz="3600" dirty="0" smtClean="0"/>
              <a:t>SOME </a:t>
            </a:r>
            <a:r>
              <a:rPr lang="it-IT" sz="3600" dirty="0"/>
              <a:t>OF THE MAIN RECOMMENDATIONS</a:t>
            </a:r>
            <a:endParaRPr lang="it-IT" sz="3600" b="0" dirty="0"/>
          </a:p>
        </p:txBody>
      </p:sp>
      <p:sp>
        <p:nvSpPr>
          <p:cNvPr id="16" name="Segnaposto contenuto 15">
            <a:extLst>
              <a:ext uri="{FF2B5EF4-FFF2-40B4-BE49-F238E27FC236}">
                <a16:creationId xmlns:a16="http://schemas.microsoft.com/office/drawing/2014/main" xmlns="" id="{1DCFA8A2-3FB8-48CA-933D-0800A9D2A2A2}"/>
              </a:ext>
            </a:extLst>
          </p:cNvPr>
          <p:cNvSpPr>
            <a:spLocks noGrp="1"/>
          </p:cNvSpPr>
          <p:nvPr>
            <p:ph sz="half" idx="13"/>
          </p:nvPr>
        </p:nvSpPr>
        <p:spPr>
          <a:xfrm>
            <a:off x="345351" y="1935893"/>
            <a:ext cx="10462691" cy="4613188"/>
          </a:xfrm>
        </p:spPr>
        <p:txBody>
          <a:bodyPr rtlCol="0">
            <a:noAutofit/>
          </a:bodyPr>
          <a:lstStyle/>
          <a:p>
            <a:pPr marL="0" indent="0">
              <a:lnSpc>
                <a:spcPct val="110000"/>
              </a:lnSpc>
              <a:buClr>
                <a:schemeClr val="accent2"/>
              </a:buClr>
              <a:buNone/>
            </a:pPr>
            <a:r>
              <a:rPr lang="it-IT" sz="1800" b="1" u="sng" dirty="0">
                <a:solidFill>
                  <a:schemeClr val="accent1"/>
                </a:solidFill>
                <a:latin typeface="+mj-lt"/>
                <a:ea typeface="+mj-ea"/>
                <a:cs typeface="+mj-cs"/>
              </a:rPr>
              <a:t>To the </a:t>
            </a:r>
            <a:r>
              <a:rPr lang="it-IT" sz="1800" b="1" u="sng" dirty="0" err="1">
                <a:solidFill>
                  <a:schemeClr val="accent1"/>
                </a:solidFill>
                <a:latin typeface="+mj-lt"/>
                <a:ea typeface="+mj-ea"/>
                <a:cs typeface="+mj-cs"/>
              </a:rPr>
              <a:t>European</a:t>
            </a:r>
            <a:r>
              <a:rPr lang="it-IT" sz="1800" b="1" u="sng" dirty="0">
                <a:solidFill>
                  <a:schemeClr val="accent1"/>
                </a:solidFill>
                <a:latin typeface="+mj-lt"/>
                <a:ea typeface="+mj-ea"/>
                <a:cs typeface="+mj-cs"/>
              </a:rPr>
              <a:t> </a:t>
            </a:r>
            <a:r>
              <a:rPr lang="it-IT" sz="1800" b="1" u="sng" dirty="0" err="1">
                <a:solidFill>
                  <a:schemeClr val="accent1"/>
                </a:solidFill>
                <a:latin typeface="+mj-lt"/>
                <a:ea typeface="+mj-ea"/>
                <a:cs typeface="+mj-cs"/>
              </a:rPr>
              <a:t>Commission</a:t>
            </a:r>
            <a:r>
              <a:rPr lang="it-IT" sz="1800" b="1" u="sng" dirty="0" smtClean="0">
                <a:solidFill>
                  <a:schemeClr val="accent1"/>
                </a:solidFill>
                <a:latin typeface="+mj-lt"/>
                <a:ea typeface="+mj-ea"/>
                <a:cs typeface="+mj-cs"/>
              </a:rPr>
              <a:t>:</a:t>
            </a:r>
          </a:p>
          <a:p>
            <a:pPr marL="0" indent="0">
              <a:lnSpc>
                <a:spcPct val="110000"/>
              </a:lnSpc>
              <a:buClr>
                <a:schemeClr val="accent2"/>
              </a:buClr>
              <a:buNone/>
            </a:pPr>
            <a:endParaRPr lang="it-IT" sz="1800" dirty="0">
              <a:solidFill>
                <a:schemeClr val="accent1"/>
              </a:solidFill>
              <a:latin typeface="+mj-lt"/>
              <a:ea typeface="+mj-ea"/>
              <a:cs typeface="+mj-cs"/>
            </a:endParaRPr>
          </a:p>
          <a:p>
            <a:pPr>
              <a:lnSpc>
                <a:spcPct val="110000"/>
              </a:lnSpc>
              <a:buClr>
                <a:schemeClr val="accent2"/>
              </a:buClr>
            </a:pPr>
            <a:r>
              <a:rPr lang="en-US" sz="1800" dirty="0">
                <a:solidFill>
                  <a:schemeClr val="accent1"/>
                </a:solidFill>
                <a:latin typeface="+mj-lt"/>
                <a:ea typeface="+mj-ea"/>
                <a:cs typeface="+mj-cs"/>
              </a:rPr>
              <a:t>Adopt a </a:t>
            </a:r>
            <a:r>
              <a:rPr lang="en-US" sz="1800" b="1" dirty="0">
                <a:solidFill>
                  <a:schemeClr val="accent1"/>
                </a:solidFill>
                <a:latin typeface="+mj-lt"/>
                <a:ea typeface="+mj-ea"/>
                <a:cs typeface="+mj-cs"/>
              </a:rPr>
              <a:t>high-level stand-alone Strategy for Equality between Women and Men 2020-2025 </a:t>
            </a:r>
            <a:r>
              <a:rPr lang="en-US" sz="1800" dirty="0">
                <a:solidFill>
                  <a:schemeClr val="accent1"/>
                </a:solidFill>
                <a:latin typeface="+mj-lt"/>
                <a:ea typeface="+mj-ea"/>
                <a:cs typeface="+mj-cs"/>
              </a:rPr>
              <a:t>at least as a Communication of the Commission in line with the implementation of the Beijing Declaration and Platform for Action, the European Pillar of Social Rights, the 2030 Agenda for Sustainable Development and the Madrid International Plan of Action on </a:t>
            </a:r>
            <a:r>
              <a:rPr lang="en-US" sz="1800" dirty="0" smtClean="0">
                <a:solidFill>
                  <a:schemeClr val="accent1"/>
                </a:solidFill>
                <a:latin typeface="+mj-lt"/>
                <a:ea typeface="+mj-ea"/>
                <a:cs typeface="+mj-cs"/>
              </a:rPr>
              <a:t>Ageing</a:t>
            </a:r>
            <a:endParaRPr lang="en-US" sz="1800" dirty="0">
              <a:solidFill>
                <a:schemeClr val="accent1"/>
              </a:solidFill>
              <a:latin typeface="+mj-lt"/>
              <a:ea typeface="+mj-ea"/>
              <a:cs typeface="+mj-cs"/>
            </a:endParaRPr>
          </a:p>
          <a:p>
            <a:pPr>
              <a:lnSpc>
                <a:spcPct val="110000"/>
              </a:lnSpc>
              <a:buClr>
                <a:schemeClr val="accent2"/>
              </a:buClr>
            </a:pPr>
            <a:r>
              <a:rPr lang="en-US" sz="1800" dirty="0">
                <a:solidFill>
                  <a:schemeClr val="accent1"/>
                </a:solidFill>
                <a:latin typeface="+mj-lt"/>
                <a:ea typeface="+mj-ea"/>
                <a:cs typeface="+mj-cs"/>
              </a:rPr>
              <a:t>Continue to </a:t>
            </a:r>
            <a:r>
              <a:rPr lang="en-US" sz="1800" b="1" dirty="0">
                <a:solidFill>
                  <a:schemeClr val="accent1"/>
                </a:solidFill>
                <a:latin typeface="+mj-lt"/>
                <a:ea typeface="+mj-ea"/>
                <a:cs typeface="+mj-cs"/>
              </a:rPr>
              <a:t>adopt and strengthen actions to promote work-life balance</a:t>
            </a:r>
            <a:r>
              <a:rPr lang="en-US" sz="1800" dirty="0">
                <a:solidFill>
                  <a:schemeClr val="accent1"/>
                </a:solidFill>
                <a:latin typeface="+mj-lt"/>
                <a:ea typeface="+mj-ea"/>
                <a:cs typeface="+mj-cs"/>
              </a:rPr>
              <a:t> and for the equal sharing of family care and household responsibilities between women and men. The European Commission Communication Initiative to support work-life balance for working parents and </a:t>
            </a:r>
            <a:r>
              <a:rPr lang="en-US" sz="1800" dirty="0" err="1">
                <a:solidFill>
                  <a:schemeClr val="accent1"/>
                </a:solidFill>
                <a:latin typeface="+mj-lt"/>
                <a:ea typeface="+mj-ea"/>
                <a:cs typeface="+mj-cs"/>
              </a:rPr>
              <a:t>carers</a:t>
            </a:r>
            <a:r>
              <a:rPr lang="en-US" sz="1800" dirty="0">
                <a:solidFill>
                  <a:schemeClr val="accent1"/>
                </a:solidFill>
                <a:latin typeface="+mj-lt"/>
                <a:ea typeface="+mj-ea"/>
                <a:cs typeface="+mj-cs"/>
              </a:rPr>
              <a:t> and the new Directive (EU) 2019/1158 on work-life balance for parents and </a:t>
            </a:r>
            <a:r>
              <a:rPr lang="en-US" sz="1800" dirty="0" err="1">
                <a:solidFill>
                  <a:schemeClr val="accent1"/>
                </a:solidFill>
                <a:latin typeface="+mj-lt"/>
                <a:ea typeface="+mj-ea"/>
                <a:cs typeface="+mj-cs"/>
              </a:rPr>
              <a:t>carers</a:t>
            </a:r>
            <a:r>
              <a:rPr lang="en-US" sz="1800" dirty="0">
                <a:solidFill>
                  <a:schemeClr val="accent1"/>
                </a:solidFill>
                <a:latin typeface="+mj-lt"/>
                <a:ea typeface="+mj-ea"/>
                <a:cs typeface="+mj-cs"/>
              </a:rPr>
              <a:t> are a good starting </a:t>
            </a:r>
            <a:r>
              <a:rPr lang="en-US" sz="1800" dirty="0" smtClean="0">
                <a:solidFill>
                  <a:schemeClr val="accent1"/>
                </a:solidFill>
                <a:latin typeface="+mj-lt"/>
                <a:ea typeface="+mj-ea"/>
                <a:cs typeface="+mj-cs"/>
              </a:rPr>
              <a:t>point</a:t>
            </a:r>
            <a:endParaRPr lang="en-US" sz="1800" dirty="0">
              <a:solidFill>
                <a:schemeClr val="accent1"/>
              </a:solidFill>
              <a:latin typeface="+mj-lt"/>
              <a:ea typeface="+mj-ea"/>
              <a:cs typeface="+mj-cs"/>
            </a:endParaRPr>
          </a:p>
          <a:p>
            <a:pPr>
              <a:lnSpc>
                <a:spcPct val="110000"/>
              </a:lnSpc>
              <a:buClr>
                <a:schemeClr val="accent2"/>
              </a:buClr>
            </a:pPr>
            <a:r>
              <a:rPr lang="en-US" sz="1800" b="1" dirty="0">
                <a:solidFill>
                  <a:schemeClr val="accent1"/>
                </a:solidFill>
                <a:latin typeface="+mj-lt"/>
                <a:ea typeface="+mj-ea"/>
                <a:cs typeface="+mj-cs"/>
              </a:rPr>
              <a:t>Strengthen the EU funding </a:t>
            </a:r>
            <a:r>
              <a:rPr lang="en-US" sz="1800" b="1" dirty="0" err="1">
                <a:solidFill>
                  <a:schemeClr val="accent1"/>
                </a:solidFill>
                <a:latin typeface="+mj-lt"/>
                <a:ea typeface="+mj-ea"/>
                <a:cs typeface="+mj-cs"/>
              </a:rPr>
              <a:t>programmes</a:t>
            </a:r>
            <a:r>
              <a:rPr lang="en-US" sz="1800" b="1" dirty="0">
                <a:solidFill>
                  <a:schemeClr val="accent1"/>
                </a:solidFill>
                <a:latin typeface="+mj-lt"/>
                <a:ea typeface="+mj-ea"/>
                <a:cs typeface="+mj-cs"/>
              </a:rPr>
              <a:t> and mechanisms </a:t>
            </a:r>
            <a:r>
              <a:rPr lang="en-US" sz="1800" dirty="0">
                <a:solidFill>
                  <a:schemeClr val="accent1"/>
                </a:solidFill>
                <a:latin typeface="+mj-lt"/>
                <a:ea typeface="+mj-ea"/>
                <a:cs typeface="+mj-cs"/>
              </a:rPr>
              <a:t>for the financing of national and transnational projects on work-life balance also by involving private companies, with the aim of promoting a solid collaboration between the Member States and the business world</a:t>
            </a:r>
          </a:p>
          <a:p>
            <a:pPr>
              <a:lnSpc>
                <a:spcPct val="110000"/>
              </a:lnSpc>
              <a:buClr>
                <a:schemeClr val="accent2"/>
              </a:buClr>
            </a:pPr>
            <a:endParaRPr lang="en-US" sz="1800" dirty="0">
              <a:solidFill>
                <a:schemeClr val="accent1"/>
              </a:solidFill>
              <a:latin typeface="+mj-lt"/>
              <a:ea typeface="+mj-ea"/>
              <a:cs typeface="+mj-cs"/>
            </a:endParaRPr>
          </a:p>
          <a:p>
            <a:pPr>
              <a:lnSpc>
                <a:spcPct val="110000"/>
              </a:lnSpc>
              <a:buClr>
                <a:schemeClr val="accent2"/>
              </a:buClr>
            </a:pPr>
            <a:endParaRPr lang="it-IT" sz="1200" dirty="0">
              <a:solidFill>
                <a:schemeClr val="accent1"/>
              </a:solidFill>
              <a:latin typeface="+mj-lt"/>
              <a:ea typeface="+mj-ea"/>
              <a:cs typeface="+mj-cs"/>
            </a:endParaRPr>
          </a:p>
        </p:txBody>
      </p:sp>
      <p:sp>
        <p:nvSpPr>
          <p:cNvPr id="21" name="Segnaposto numero diapositiva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it-IT" smtClean="0"/>
              <a:pPr rtl="0"/>
              <a:t>14</a:t>
            </a:fld>
            <a:endParaRPr lang="it-IT" dirty="0"/>
          </a:p>
        </p:txBody>
      </p:sp>
      <p:sp>
        <p:nvSpPr>
          <p:cNvPr id="3" name="Rettangolo 2"/>
          <p:cNvSpPr/>
          <p:nvPr/>
        </p:nvSpPr>
        <p:spPr>
          <a:xfrm>
            <a:off x="11071654" y="258064"/>
            <a:ext cx="815544" cy="53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51967577"/>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xmlns="" id="{E3E5EE03-FBF6-46F5-8085-716AC6CE1C8C}"/>
              </a:ext>
            </a:extLst>
          </p:cNvPr>
          <p:cNvSpPr>
            <a:spLocks noGrp="1"/>
          </p:cNvSpPr>
          <p:nvPr>
            <p:ph type="title"/>
          </p:nvPr>
        </p:nvSpPr>
        <p:spPr>
          <a:xfrm>
            <a:off x="520698" y="512848"/>
            <a:ext cx="8333222" cy="1147969"/>
          </a:xfrm>
        </p:spPr>
        <p:txBody>
          <a:bodyPr rtlCol="0">
            <a:noAutofit/>
          </a:bodyPr>
          <a:lstStyle/>
          <a:p>
            <a:r>
              <a:rPr lang="it-IT" sz="3600" dirty="0"/>
              <a:t>WORK-LIFE BALANCE: </a:t>
            </a:r>
            <a:r>
              <a:rPr lang="it-IT" sz="3600" dirty="0" smtClean="0"/>
              <a:t/>
            </a:r>
            <a:br>
              <a:rPr lang="it-IT" sz="3600" dirty="0" smtClean="0"/>
            </a:br>
            <a:r>
              <a:rPr lang="it-IT" sz="3600" dirty="0" smtClean="0"/>
              <a:t>SOME </a:t>
            </a:r>
            <a:r>
              <a:rPr lang="it-IT" sz="3600" dirty="0"/>
              <a:t>OF THE MAIN RECOMMENDATIONS</a:t>
            </a:r>
            <a:endParaRPr lang="it-IT" sz="3600" b="0" dirty="0"/>
          </a:p>
        </p:txBody>
      </p:sp>
      <p:sp>
        <p:nvSpPr>
          <p:cNvPr id="16" name="Segnaposto contenuto 15">
            <a:extLst>
              <a:ext uri="{FF2B5EF4-FFF2-40B4-BE49-F238E27FC236}">
                <a16:creationId xmlns:a16="http://schemas.microsoft.com/office/drawing/2014/main" xmlns="" id="{1DCFA8A2-3FB8-48CA-933D-0800A9D2A2A2}"/>
              </a:ext>
            </a:extLst>
          </p:cNvPr>
          <p:cNvSpPr>
            <a:spLocks noGrp="1"/>
          </p:cNvSpPr>
          <p:nvPr>
            <p:ph sz="half" idx="13"/>
          </p:nvPr>
        </p:nvSpPr>
        <p:spPr>
          <a:xfrm>
            <a:off x="345351" y="1935893"/>
            <a:ext cx="10907535" cy="4613188"/>
          </a:xfrm>
        </p:spPr>
        <p:txBody>
          <a:bodyPr rtlCol="0">
            <a:noAutofit/>
          </a:bodyPr>
          <a:lstStyle/>
          <a:p>
            <a:pPr marL="0" indent="0">
              <a:lnSpc>
                <a:spcPct val="110000"/>
              </a:lnSpc>
              <a:buClr>
                <a:schemeClr val="accent2"/>
              </a:buClr>
              <a:buNone/>
            </a:pPr>
            <a:r>
              <a:rPr lang="it-IT" sz="1800" b="1" u="sng" dirty="0">
                <a:solidFill>
                  <a:schemeClr val="accent1"/>
                </a:solidFill>
                <a:latin typeface="+mj-lt"/>
                <a:ea typeface="+mj-ea"/>
                <a:cs typeface="+mj-cs"/>
              </a:rPr>
              <a:t>To the </a:t>
            </a:r>
            <a:r>
              <a:rPr lang="it-IT" sz="1800" b="1" u="sng" dirty="0" err="1" smtClean="0">
                <a:solidFill>
                  <a:schemeClr val="accent1"/>
                </a:solidFill>
                <a:latin typeface="+mj-lt"/>
                <a:ea typeface="+mj-ea"/>
                <a:cs typeface="+mj-cs"/>
              </a:rPr>
              <a:t>Member</a:t>
            </a:r>
            <a:r>
              <a:rPr lang="it-IT" sz="1800" b="1" u="sng" dirty="0" smtClean="0">
                <a:solidFill>
                  <a:schemeClr val="accent1"/>
                </a:solidFill>
                <a:latin typeface="+mj-lt"/>
                <a:ea typeface="+mj-ea"/>
                <a:cs typeface="+mj-cs"/>
              </a:rPr>
              <a:t> </a:t>
            </a:r>
            <a:r>
              <a:rPr lang="it-IT" sz="1800" b="1" u="sng" dirty="0" err="1" smtClean="0">
                <a:solidFill>
                  <a:schemeClr val="accent1"/>
                </a:solidFill>
                <a:latin typeface="+mj-lt"/>
                <a:ea typeface="+mj-ea"/>
                <a:cs typeface="+mj-cs"/>
              </a:rPr>
              <a:t>States</a:t>
            </a:r>
            <a:r>
              <a:rPr lang="it-IT" sz="1800" b="1" u="sng" dirty="0" smtClean="0">
                <a:solidFill>
                  <a:schemeClr val="accent1"/>
                </a:solidFill>
                <a:latin typeface="+mj-lt"/>
                <a:ea typeface="+mj-ea"/>
                <a:cs typeface="+mj-cs"/>
              </a:rPr>
              <a:t>:</a:t>
            </a:r>
          </a:p>
          <a:p>
            <a:pPr>
              <a:lnSpc>
                <a:spcPct val="110000"/>
              </a:lnSpc>
              <a:buClr>
                <a:schemeClr val="accent2"/>
              </a:buClr>
            </a:pPr>
            <a:r>
              <a:rPr lang="en-US" sz="1800" dirty="0" smtClean="0">
                <a:solidFill>
                  <a:schemeClr val="accent1"/>
                </a:solidFill>
                <a:latin typeface="+mj-lt"/>
                <a:ea typeface="+mj-ea"/>
                <a:cs typeface="+mj-cs"/>
              </a:rPr>
              <a:t>Develop</a:t>
            </a:r>
            <a:r>
              <a:rPr lang="en-US" sz="1800" dirty="0">
                <a:solidFill>
                  <a:schemeClr val="accent1"/>
                </a:solidFill>
                <a:latin typeface="+mj-lt"/>
                <a:ea typeface="+mj-ea"/>
                <a:cs typeface="+mj-cs"/>
              </a:rPr>
              <a:t>, enforce and monitor legislation to strengthen maternity protection, and to regulate appropriate </a:t>
            </a:r>
            <a:r>
              <a:rPr lang="en-US" sz="1800" b="1" dirty="0">
                <a:solidFill>
                  <a:schemeClr val="accent1"/>
                </a:solidFill>
                <a:latin typeface="+mj-lt"/>
                <a:ea typeface="+mj-ea"/>
                <a:cs typeface="+mj-cs"/>
              </a:rPr>
              <a:t>leave arrangements for working fathers</a:t>
            </a:r>
            <a:r>
              <a:rPr lang="en-US" sz="1800" dirty="0">
                <a:solidFill>
                  <a:schemeClr val="accent1"/>
                </a:solidFill>
                <a:latin typeface="+mj-lt"/>
                <a:ea typeface="+mj-ea"/>
                <a:cs typeface="+mj-cs"/>
              </a:rPr>
              <a:t>, including non-transferable paid parental leaves, and empower more men to utilize such </a:t>
            </a:r>
            <a:r>
              <a:rPr lang="en-US" sz="1800" dirty="0" smtClean="0">
                <a:solidFill>
                  <a:schemeClr val="accent1"/>
                </a:solidFill>
                <a:latin typeface="+mj-lt"/>
                <a:ea typeface="+mj-ea"/>
                <a:cs typeface="+mj-cs"/>
              </a:rPr>
              <a:t>measures</a:t>
            </a:r>
            <a:endParaRPr lang="en-US" sz="1800" dirty="0">
              <a:solidFill>
                <a:schemeClr val="accent1"/>
              </a:solidFill>
              <a:latin typeface="+mj-lt"/>
              <a:ea typeface="+mj-ea"/>
              <a:cs typeface="+mj-cs"/>
            </a:endParaRPr>
          </a:p>
          <a:p>
            <a:pPr>
              <a:lnSpc>
                <a:spcPct val="110000"/>
              </a:lnSpc>
              <a:buClr>
                <a:schemeClr val="accent2"/>
              </a:buClr>
            </a:pPr>
            <a:r>
              <a:rPr lang="en-US" sz="1800" dirty="0">
                <a:solidFill>
                  <a:schemeClr val="accent1"/>
                </a:solidFill>
                <a:latin typeface="+mj-lt"/>
                <a:ea typeface="+mj-ea"/>
                <a:cs typeface="+mj-cs"/>
              </a:rPr>
              <a:t>Promote </a:t>
            </a:r>
            <a:r>
              <a:rPr lang="en-US" sz="1800" b="1" dirty="0">
                <a:solidFill>
                  <a:schemeClr val="accent1"/>
                </a:solidFill>
                <a:latin typeface="+mj-lt"/>
                <a:ea typeface="+mj-ea"/>
                <a:cs typeface="+mj-cs"/>
              </a:rPr>
              <a:t>quality, affordable, and accessible care services in a life-cycle perspective</a:t>
            </a:r>
            <a:r>
              <a:rPr lang="en-US" sz="1800" dirty="0">
                <a:solidFill>
                  <a:schemeClr val="accent1"/>
                </a:solidFill>
                <a:latin typeface="+mj-lt"/>
                <a:ea typeface="+mj-ea"/>
                <a:cs typeface="+mj-cs"/>
              </a:rPr>
              <a:t>, including educational services for 0-6 year-old children and complementary services for the care of children, as well as care and household services for the older people and other dependents, and make further efforts to expand the provision of care facilities and services, possibly with the support of EU </a:t>
            </a:r>
            <a:r>
              <a:rPr lang="en-US" sz="1800" dirty="0" smtClean="0">
                <a:solidFill>
                  <a:schemeClr val="accent1"/>
                </a:solidFill>
                <a:latin typeface="+mj-lt"/>
                <a:ea typeface="+mj-ea"/>
                <a:cs typeface="+mj-cs"/>
              </a:rPr>
              <a:t>funds</a:t>
            </a:r>
            <a:endParaRPr lang="en-US" sz="1800" dirty="0">
              <a:solidFill>
                <a:schemeClr val="accent1"/>
              </a:solidFill>
              <a:latin typeface="+mj-lt"/>
              <a:ea typeface="+mj-ea"/>
              <a:cs typeface="+mj-cs"/>
            </a:endParaRPr>
          </a:p>
          <a:p>
            <a:pPr>
              <a:lnSpc>
                <a:spcPct val="110000"/>
              </a:lnSpc>
              <a:buClr>
                <a:schemeClr val="accent2"/>
              </a:buClr>
            </a:pPr>
            <a:r>
              <a:rPr lang="en-US" sz="1800" b="1" dirty="0">
                <a:solidFill>
                  <a:schemeClr val="accent1"/>
                </a:solidFill>
                <a:latin typeface="+mj-lt"/>
                <a:ea typeface="+mj-ea"/>
                <a:cs typeface="+mj-cs"/>
              </a:rPr>
              <a:t>Strongly promote the elimination of gender stereotyping on the roles of men and women within the family, in employment, and in educational curricula at all levels</a:t>
            </a:r>
            <a:r>
              <a:rPr lang="en-US" sz="1800" dirty="0">
                <a:solidFill>
                  <a:schemeClr val="accent1"/>
                </a:solidFill>
                <a:latin typeface="+mj-lt"/>
                <a:ea typeface="+mj-ea"/>
                <a:cs typeface="+mj-cs"/>
              </a:rPr>
              <a:t>, while ensuring that professional paths and roles within the family are not gender-biased and not conditioned by cultural </a:t>
            </a:r>
            <a:r>
              <a:rPr lang="en-US" sz="1800" dirty="0" smtClean="0">
                <a:solidFill>
                  <a:schemeClr val="accent1"/>
                </a:solidFill>
                <a:latin typeface="+mj-lt"/>
                <a:ea typeface="+mj-ea"/>
                <a:cs typeface="+mj-cs"/>
              </a:rPr>
              <a:t>norms</a:t>
            </a:r>
            <a:endParaRPr lang="en-US" sz="1800" dirty="0">
              <a:solidFill>
                <a:schemeClr val="accent1"/>
              </a:solidFill>
              <a:latin typeface="+mj-lt"/>
              <a:ea typeface="+mj-ea"/>
              <a:cs typeface="+mj-cs"/>
            </a:endParaRPr>
          </a:p>
          <a:p>
            <a:pPr>
              <a:lnSpc>
                <a:spcPct val="110000"/>
              </a:lnSpc>
              <a:buClr>
                <a:schemeClr val="accent2"/>
              </a:buClr>
            </a:pPr>
            <a:r>
              <a:rPr lang="en-US" sz="1800" b="1" dirty="0">
                <a:solidFill>
                  <a:schemeClr val="accent1"/>
                </a:solidFill>
                <a:latin typeface="+mj-lt"/>
                <a:ea typeface="+mj-ea"/>
                <a:cs typeface="+mj-cs"/>
              </a:rPr>
              <a:t>Support, including financially, and encourage companies to adapt their work organization to both their needs and those of women and men workers</a:t>
            </a:r>
            <a:r>
              <a:rPr lang="en-US" sz="1800" dirty="0">
                <a:solidFill>
                  <a:schemeClr val="accent1"/>
                </a:solidFill>
                <a:latin typeface="+mj-lt"/>
                <a:ea typeface="+mj-ea"/>
                <a:cs typeface="+mj-cs"/>
              </a:rPr>
              <a:t>, by ensuring the carrying out of innovative flexible working </a:t>
            </a:r>
            <a:r>
              <a:rPr lang="en-US" sz="1800" dirty="0" smtClean="0">
                <a:solidFill>
                  <a:schemeClr val="accent1"/>
                </a:solidFill>
                <a:latin typeface="+mj-lt"/>
                <a:ea typeface="+mj-ea"/>
                <a:cs typeface="+mj-cs"/>
              </a:rPr>
              <a:t>arrangements</a:t>
            </a:r>
            <a:endParaRPr lang="en-US" sz="1800" dirty="0">
              <a:solidFill>
                <a:schemeClr val="accent1"/>
              </a:solidFill>
              <a:latin typeface="+mj-lt"/>
              <a:ea typeface="+mj-ea"/>
              <a:cs typeface="+mj-cs"/>
            </a:endParaRPr>
          </a:p>
          <a:p>
            <a:pPr>
              <a:lnSpc>
                <a:spcPct val="110000"/>
              </a:lnSpc>
              <a:buClr>
                <a:schemeClr val="accent2"/>
              </a:buClr>
            </a:pPr>
            <a:endParaRPr lang="en-US" sz="1800" dirty="0" smtClean="0">
              <a:solidFill>
                <a:schemeClr val="accent1"/>
              </a:solidFill>
              <a:latin typeface="+mj-lt"/>
              <a:ea typeface="+mj-ea"/>
              <a:cs typeface="+mj-cs"/>
            </a:endParaRPr>
          </a:p>
          <a:p>
            <a:pPr>
              <a:lnSpc>
                <a:spcPct val="110000"/>
              </a:lnSpc>
              <a:buClr>
                <a:schemeClr val="accent2"/>
              </a:buClr>
            </a:pPr>
            <a:endParaRPr lang="it-IT" sz="1200" dirty="0">
              <a:solidFill>
                <a:schemeClr val="accent1"/>
              </a:solidFill>
              <a:latin typeface="+mj-lt"/>
              <a:ea typeface="+mj-ea"/>
              <a:cs typeface="+mj-cs"/>
            </a:endParaRPr>
          </a:p>
        </p:txBody>
      </p:sp>
      <p:sp>
        <p:nvSpPr>
          <p:cNvPr id="21" name="Segnaposto numero diapositiva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it-IT" smtClean="0"/>
              <a:pPr rtl="0"/>
              <a:t>15</a:t>
            </a:fld>
            <a:endParaRPr lang="it-IT" dirty="0"/>
          </a:p>
        </p:txBody>
      </p:sp>
      <p:sp>
        <p:nvSpPr>
          <p:cNvPr id="3" name="Rettangolo 2"/>
          <p:cNvSpPr/>
          <p:nvPr/>
        </p:nvSpPr>
        <p:spPr>
          <a:xfrm>
            <a:off x="11071654" y="258064"/>
            <a:ext cx="815544" cy="53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33020137"/>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xmlns="" id="{E3E5EE03-FBF6-46F5-8085-716AC6CE1C8C}"/>
              </a:ext>
            </a:extLst>
          </p:cNvPr>
          <p:cNvSpPr>
            <a:spLocks noGrp="1"/>
          </p:cNvSpPr>
          <p:nvPr>
            <p:ph type="title"/>
          </p:nvPr>
        </p:nvSpPr>
        <p:spPr>
          <a:xfrm>
            <a:off x="520698" y="512848"/>
            <a:ext cx="8333222" cy="1147969"/>
          </a:xfrm>
        </p:spPr>
        <p:txBody>
          <a:bodyPr rtlCol="0">
            <a:noAutofit/>
          </a:bodyPr>
          <a:lstStyle/>
          <a:p>
            <a:r>
              <a:rPr lang="it-IT" sz="3600" dirty="0"/>
              <a:t>WORK-LIFE BALANCE: </a:t>
            </a:r>
            <a:r>
              <a:rPr lang="it-IT" sz="3600" dirty="0" smtClean="0"/>
              <a:t/>
            </a:r>
            <a:br>
              <a:rPr lang="it-IT" sz="3600" dirty="0" smtClean="0"/>
            </a:br>
            <a:r>
              <a:rPr lang="it-IT" sz="3600" dirty="0" smtClean="0"/>
              <a:t>SOME </a:t>
            </a:r>
            <a:r>
              <a:rPr lang="it-IT" sz="3600" dirty="0"/>
              <a:t>OF THE MAIN RECOMMENDATIONS</a:t>
            </a:r>
            <a:endParaRPr lang="it-IT" sz="3600" b="0" dirty="0"/>
          </a:p>
        </p:txBody>
      </p:sp>
      <p:sp>
        <p:nvSpPr>
          <p:cNvPr id="16" name="Segnaposto contenuto 15">
            <a:extLst>
              <a:ext uri="{FF2B5EF4-FFF2-40B4-BE49-F238E27FC236}">
                <a16:creationId xmlns:a16="http://schemas.microsoft.com/office/drawing/2014/main" xmlns="" id="{1DCFA8A2-3FB8-48CA-933D-0800A9D2A2A2}"/>
              </a:ext>
            </a:extLst>
          </p:cNvPr>
          <p:cNvSpPr>
            <a:spLocks noGrp="1"/>
          </p:cNvSpPr>
          <p:nvPr>
            <p:ph sz="half" idx="13"/>
          </p:nvPr>
        </p:nvSpPr>
        <p:spPr>
          <a:xfrm>
            <a:off x="345351" y="1935893"/>
            <a:ext cx="10907535" cy="4785582"/>
          </a:xfrm>
        </p:spPr>
        <p:txBody>
          <a:bodyPr rtlCol="0">
            <a:noAutofit/>
          </a:bodyPr>
          <a:lstStyle/>
          <a:p>
            <a:pPr marL="0" indent="0">
              <a:lnSpc>
                <a:spcPct val="110000"/>
              </a:lnSpc>
              <a:buClr>
                <a:schemeClr val="accent2"/>
              </a:buClr>
              <a:buNone/>
            </a:pPr>
            <a:r>
              <a:rPr lang="it-IT" sz="1800" b="1" u="sng" dirty="0">
                <a:solidFill>
                  <a:schemeClr val="accent1"/>
                </a:solidFill>
                <a:latin typeface="+mj-lt"/>
                <a:ea typeface="+mj-ea"/>
                <a:cs typeface="+mj-cs"/>
              </a:rPr>
              <a:t>To </a:t>
            </a:r>
            <a:r>
              <a:rPr lang="it-IT" sz="1800" b="1" u="sng" dirty="0" smtClean="0">
                <a:solidFill>
                  <a:schemeClr val="accent1"/>
                </a:solidFill>
                <a:latin typeface="+mj-lt"/>
                <a:ea typeface="+mj-ea"/>
                <a:cs typeface="+mj-cs"/>
              </a:rPr>
              <a:t>the </a:t>
            </a:r>
            <a:r>
              <a:rPr lang="it-IT" sz="1800" b="1" u="sng" dirty="0" err="1" smtClean="0">
                <a:solidFill>
                  <a:schemeClr val="accent1"/>
                </a:solidFill>
                <a:latin typeface="+mj-lt"/>
                <a:ea typeface="+mj-ea"/>
                <a:cs typeface="+mj-cs"/>
              </a:rPr>
              <a:t>European</a:t>
            </a:r>
            <a:r>
              <a:rPr lang="it-IT" sz="1800" b="1" u="sng" dirty="0" smtClean="0">
                <a:solidFill>
                  <a:schemeClr val="accent1"/>
                </a:solidFill>
                <a:latin typeface="+mj-lt"/>
                <a:ea typeface="+mj-ea"/>
                <a:cs typeface="+mj-cs"/>
              </a:rPr>
              <a:t> </a:t>
            </a:r>
            <a:r>
              <a:rPr lang="it-IT" sz="1800" b="1" u="sng" dirty="0" err="1" smtClean="0">
                <a:solidFill>
                  <a:schemeClr val="accent1"/>
                </a:solidFill>
                <a:latin typeface="+mj-lt"/>
                <a:ea typeface="+mj-ea"/>
                <a:cs typeface="+mj-cs"/>
              </a:rPr>
              <a:t>Commission</a:t>
            </a:r>
            <a:r>
              <a:rPr lang="it-IT" sz="1800" b="1" u="sng" dirty="0" smtClean="0">
                <a:solidFill>
                  <a:schemeClr val="accent1"/>
                </a:solidFill>
                <a:latin typeface="+mj-lt"/>
                <a:ea typeface="+mj-ea"/>
                <a:cs typeface="+mj-cs"/>
              </a:rPr>
              <a:t> and the </a:t>
            </a:r>
            <a:r>
              <a:rPr lang="it-IT" sz="1800" b="1" u="sng" dirty="0" err="1" smtClean="0">
                <a:solidFill>
                  <a:schemeClr val="accent1"/>
                </a:solidFill>
                <a:latin typeface="+mj-lt"/>
                <a:ea typeface="+mj-ea"/>
                <a:cs typeface="+mj-cs"/>
              </a:rPr>
              <a:t>Member</a:t>
            </a:r>
            <a:r>
              <a:rPr lang="it-IT" sz="1800" b="1" u="sng" dirty="0" smtClean="0">
                <a:solidFill>
                  <a:schemeClr val="accent1"/>
                </a:solidFill>
                <a:latin typeface="+mj-lt"/>
                <a:ea typeface="+mj-ea"/>
                <a:cs typeface="+mj-cs"/>
              </a:rPr>
              <a:t> </a:t>
            </a:r>
            <a:r>
              <a:rPr lang="it-IT" sz="1800" b="1" u="sng" dirty="0" err="1" smtClean="0">
                <a:solidFill>
                  <a:schemeClr val="accent1"/>
                </a:solidFill>
                <a:latin typeface="+mj-lt"/>
                <a:ea typeface="+mj-ea"/>
                <a:cs typeface="+mj-cs"/>
              </a:rPr>
              <a:t>States</a:t>
            </a:r>
            <a:r>
              <a:rPr lang="it-IT" sz="1800" b="1" u="sng" dirty="0" smtClean="0">
                <a:solidFill>
                  <a:schemeClr val="accent1"/>
                </a:solidFill>
                <a:latin typeface="+mj-lt"/>
                <a:ea typeface="+mj-ea"/>
                <a:cs typeface="+mj-cs"/>
              </a:rPr>
              <a:t>:</a:t>
            </a:r>
          </a:p>
          <a:p>
            <a:pPr marL="0" indent="0">
              <a:lnSpc>
                <a:spcPct val="110000"/>
              </a:lnSpc>
              <a:buClr>
                <a:schemeClr val="accent2"/>
              </a:buClr>
              <a:buNone/>
            </a:pPr>
            <a:endParaRPr lang="it-IT" sz="1800" b="1" u="sng" dirty="0" smtClean="0">
              <a:solidFill>
                <a:schemeClr val="accent1"/>
              </a:solidFill>
              <a:latin typeface="+mj-lt"/>
              <a:ea typeface="+mj-ea"/>
              <a:cs typeface="+mj-cs"/>
            </a:endParaRPr>
          </a:p>
          <a:p>
            <a:pPr>
              <a:lnSpc>
                <a:spcPct val="110000"/>
              </a:lnSpc>
              <a:buClr>
                <a:schemeClr val="accent2"/>
              </a:buClr>
            </a:pPr>
            <a:r>
              <a:rPr lang="en-US" sz="1800" dirty="0" smtClean="0">
                <a:solidFill>
                  <a:schemeClr val="accent1"/>
                </a:solidFill>
                <a:latin typeface="+mj-lt"/>
                <a:ea typeface="+mj-ea"/>
                <a:cs typeface="+mj-cs"/>
              </a:rPr>
              <a:t>Raise </a:t>
            </a:r>
            <a:r>
              <a:rPr lang="en-US" sz="1800" dirty="0">
                <a:solidFill>
                  <a:schemeClr val="accent1"/>
                </a:solidFill>
                <a:latin typeface="+mj-lt"/>
                <a:ea typeface="+mj-ea"/>
                <a:cs typeface="+mj-cs"/>
              </a:rPr>
              <a:t>awareness of policy makers, governments, companies and citizens on the </a:t>
            </a:r>
            <a:r>
              <a:rPr lang="en-US" sz="1800" b="1" dirty="0">
                <a:solidFill>
                  <a:schemeClr val="accent1"/>
                </a:solidFill>
                <a:latin typeface="+mj-lt"/>
                <a:ea typeface="+mj-ea"/>
                <a:cs typeface="+mj-cs"/>
              </a:rPr>
              <a:t>opportunities and benefits of work-life balance </a:t>
            </a:r>
            <a:r>
              <a:rPr lang="en-US" sz="1800" dirty="0">
                <a:solidFill>
                  <a:schemeClr val="accent1"/>
                </a:solidFill>
                <a:latin typeface="+mj-lt"/>
                <a:ea typeface="+mj-ea"/>
                <a:cs typeface="+mj-cs"/>
              </a:rPr>
              <a:t>and the equal sharing of care and household responsibilities between women and </a:t>
            </a:r>
            <a:r>
              <a:rPr lang="en-US" sz="1800" dirty="0" smtClean="0">
                <a:solidFill>
                  <a:schemeClr val="accent1"/>
                </a:solidFill>
                <a:latin typeface="+mj-lt"/>
                <a:ea typeface="+mj-ea"/>
                <a:cs typeface="+mj-cs"/>
              </a:rPr>
              <a:t>men</a:t>
            </a:r>
          </a:p>
          <a:p>
            <a:pPr>
              <a:lnSpc>
                <a:spcPct val="110000"/>
              </a:lnSpc>
              <a:buClr>
                <a:schemeClr val="accent2"/>
              </a:buClr>
            </a:pPr>
            <a:endParaRPr lang="en-US" sz="1800" dirty="0">
              <a:solidFill>
                <a:schemeClr val="accent1"/>
              </a:solidFill>
              <a:latin typeface="+mj-lt"/>
              <a:ea typeface="+mj-ea"/>
              <a:cs typeface="+mj-cs"/>
            </a:endParaRPr>
          </a:p>
          <a:p>
            <a:pPr>
              <a:lnSpc>
                <a:spcPct val="110000"/>
              </a:lnSpc>
              <a:buClr>
                <a:schemeClr val="accent2"/>
              </a:buClr>
            </a:pPr>
            <a:r>
              <a:rPr lang="en-US" sz="1800" b="1" dirty="0">
                <a:solidFill>
                  <a:schemeClr val="accent1"/>
                </a:solidFill>
                <a:latin typeface="+mj-lt"/>
                <a:ea typeface="+mj-ea"/>
                <a:cs typeface="+mj-cs"/>
              </a:rPr>
              <a:t>Improve the collection of EU and national data on the take-up of family-related leaves and flexible working arrangements by women and men </a:t>
            </a:r>
            <a:r>
              <a:rPr lang="en-US" sz="1800" dirty="0">
                <a:solidFill>
                  <a:schemeClr val="accent1"/>
                </a:solidFill>
                <a:latin typeface="+mj-lt"/>
                <a:ea typeface="+mj-ea"/>
                <a:cs typeface="+mj-cs"/>
              </a:rPr>
              <a:t>and their benefits for both companies and working women and men and improve the data collection on availability, affordability and quality of care services in collaboration with Eurostat and the national statistics offices, with the view to exploring possibilities of developing benchmarks at EU </a:t>
            </a:r>
            <a:r>
              <a:rPr lang="en-US" sz="1800" dirty="0" smtClean="0">
                <a:solidFill>
                  <a:schemeClr val="accent1"/>
                </a:solidFill>
                <a:latin typeface="+mj-lt"/>
                <a:ea typeface="+mj-ea"/>
                <a:cs typeface="+mj-cs"/>
              </a:rPr>
              <a:t>level</a:t>
            </a:r>
          </a:p>
          <a:p>
            <a:pPr>
              <a:lnSpc>
                <a:spcPct val="110000"/>
              </a:lnSpc>
              <a:buClr>
                <a:schemeClr val="accent2"/>
              </a:buClr>
            </a:pPr>
            <a:endParaRPr lang="en-US" sz="1800" dirty="0">
              <a:solidFill>
                <a:schemeClr val="accent1"/>
              </a:solidFill>
              <a:latin typeface="+mj-lt"/>
              <a:ea typeface="+mj-ea"/>
              <a:cs typeface="+mj-cs"/>
            </a:endParaRPr>
          </a:p>
          <a:p>
            <a:pPr>
              <a:lnSpc>
                <a:spcPct val="110000"/>
              </a:lnSpc>
              <a:buClr>
                <a:schemeClr val="accent2"/>
              </a:buClr>
            </a:pPr>
            <a:r>
              <a:rPr lang="en-US" sz="1800" b="1" dirty="0">
                <a:solidFill>
                  <a:schemeClr val="accent1"/>
                </a:solidFill>
                <a:latin typeface="+mj-lt"/>
                <a:ea typeface="+mj-ea"/>
                <a:cs typeface="+mj-cs"/>
              </a:rPr>
              <a:t>Enhance cooperation also with the private sector and social partners </a:t>
            </a:r>
            <a:r>
              <a:rPr lang="en-US" sz="1800" dirty="0">
                <a:solidFill>
                  <a:schemeClr val="accent1"/>
                </a:solidFill>
                <a:latin typeface="+mj-lt"/>
                <a:ea typeface="+mj-ea"/>
                <a:cs typeface="+mj-cs"/>
              </a:rPr>
              <a:t>by exchanging information and best practices on how to better address the demographic challenges linked to the ageing population and care deficit</a:t>
            </a:r>
          </a:p>
          <a:p>
            <a:pPr>
              <a:lnSpc>
                <a:spcPct val="110000"/>
              </a:lnSpc>
              <a:buClr>
                <a:schemeClr val="accent2"/>
              </a:buClr>
            </a:pPr>
            <a:endParaRPr lang="en-US" sz="1800" dirty="0">
              <a:solidFill>
                <a:schemeClr val="accent1"/>
              </a:solidFill>
              <a:latin typeface="+mj-lt"/>
              <a:ea typeface="+mj-ea"/>
              <a:cs typeface="+mj-cs"/>
            </a:endParaRPr>
          </a:p>
          <a:p>
            <a:pPr>
              <a:lnSpc>
                <a:spcPct val="110000"/>
              </a:lnSpc>
              <a:buClr>
                <a:schemeClr val="accent2"/>
              </a:buClr>
            </a:pPr>
            <a:endParaRPr lang="en-US" sz="1800" dirty="0" smtClean="0">
              <a:solidFill>
                <a:schemeClr val="accent1"/>
              </a:solidFill>
              <a:latin typeface="+mj-lt"/>
              <a:ea typeface="+mj-ea"/>
              <a:cs typeface="+mj-cs"/>
            </a:endParaRPr>
          </a:p>
          <a:p>
            <a:pPr>
              <a:lnSpc>
                <a:spcPct val="110000"/>
              </a:lnSpc>
              <a:buClr>
                <a:schemeClr val="accent2"/>
              </a:buClr>
            </a:pPr>
            <a:endParaRPr lang="it-IT" sz="1200" dirty="0">
              <a:solidFill>
                <a:schemeClr val="accent1"/>
              </a:solidFill>
              <a:latin typeface="+mj-lt"/>
              <a:ea typeface="+mj-ea"/>
              <a:cs typeface="+mj-cs"/>
            </a:endParaRPr>
          </a:p>
        </p:txBody>
      </p:sp>
      <p:sp>
        <p:nvSpPr>
          <p:cNvPr id="21" name="Segnaposto numero diapositiva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it-IT" smtClean="0"/>
              <a:pPr rtl="0"/>
              <a:t>16</a:t>
            </a:fld>
            <a:endParaRPr lang="it-IT" dirty="0"/>
          </a:p>
        </p:txBody>
      </p:sp>
      <p:sp>
        <p:nvSpPr>
          <p:cNvPr id="3" name="Rettangolo 2"/>
          <p:cNvSpPr/>
          <p:nvPr/>
        </p:nvSpPr>
        <p:spPr>
          <a:xfrm>
            <a:off x="11071654" y="258064"/>
            <a:ext cx="815544" cy="53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07356876"/>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xmlns="" id="{E3E5EE03-FBF6-46F5-8085-716AC6CE1C8C}"/>
              </a:ext>
            </a:extLst>
          </p:cNvPr>
          <p:cNvSpPr>
            <a:spLocks noGrp="1"/>
          </p:cNvSpPr>
          <p:nvPr>
            <p:ph type="title"/>
          </p:nvPr>
        </p:nvSpPr>
        <p:spPr>
          <a:xfrm>
            <a:off x="520698" y="512848"/>
            <a:ext cx="8333222" cy="1147969"/>
          </a:xfrm>
        </p:spPr>
        <p:txBody>
          <a:bodyPr rtlCol="0">
            <a:noAutofit/>
          </a:bodyPr>
          <a:lstStyle/>
          <a:p>
            <a:r>
              <a:rPr lang="it-IT" sz="3600" dirty="0"/>
              <a:t>SECOND AREA: SOME OF THE IDENTIFIED CHALLENGES</a:t>
            </a:r>
            <a:endParaRPr lang="it-IT" sz="3600" b="0" dirty="0"/>
          </a:p>
        </p:txBody>
      </p:sp>
      <p:sp>
        <p:nvSpPr>
          <p:cNvPr id="16" name="Segnaposto contenuto 15">
            <a:extLst>
              <a:ext uri="{FF2B5EF4-FFF2-40B4-BE49-F238E27FC236}">
                <a16:creationId xmlns:a16="http://schemas.microsoft.com/office/drawing/2014/main" xmlns="" id="{1DCFA8A2-3FB8-48CA-933D-0800A9D2A2A2}"/>
              </a:ext>
            </a:extLst>
          </p:cNvPr>
          <p:cNvSpPr>
            <a:spLocks noGrp="1"/>
          </p:cNvSpPr>
          <p:nvPr>
            <p:ph sz="half" idx="13"/>
          </p:nvPr>
        </p:nvSpPr>
        <p:spPr>
          <a:xfrm>
            <a:off x="345351" y="2141838"/>
            <a:ext cx="6088399" cy="4214512"/>
          </a:xfrm>
        </p:spPr>
        <p:txBody>
          <a:bodyPr rtlCol="0">
            <a:normAutofit fontScale="92500" lnSpcReduction="20000"/>
          </a:bodyPr>
          <a:lstStyle/>
          <a:p>
            <a:pPr>
              <a:buClr>
                <a:schemeClr val="accent2"/>
              </a:buClr>
            </a:pPr>
            <a:r>
              <a:rPr lang="en-US" b="1" dirty="0"/>
              <a:t>Horizontal and vertical segregation </a:t>
            </a:r>
            <a:r>
              <a:rPr lang="en-US" dirty="0"/>
              <a:t>still affects women in the workplace: they are mainly concentrated in the low-paying female dominated sectors and face gender specific challenges to advance in their career</a:t>
            </a:r>
          </a:p>
          <a:p>
            <a:pPr>
              <a:buClr>
                <a:schemeClr val="accent2"/>
              </a:buClr>
            </a:pPr>
            <a:endParaRPr lang="en-US" dirty="0"/>
          </a:p>
          <a:p>
            <a:pPr>
              <a:buClr>
                <a:schemeClr val="accent2"/>
              </a:buClr>
            </a:pPr>
            <a:r>
              <a:rPr lang="en-US" b="1" dirty="0"/>
              <a:t>Gender gaps</a:t>
            </a:r>
            <a:r>
              <a:rPr lang="en-US" dirty="0"/>
              <a:t> in terms of participation and pay widen with age over the life-course. They translate into a significant lifetime pay penalty for women and a significant gender gap in pensions at retirement</a:t>
            </a:r>
          </a:p>
          <a:p>
            <a:pPr>
              <a:buClr>
                <a:schemeClr val="accent2"/>
              </a:buClr>
            </a:pPr>
            <a:endParaRPr lang="en-US" dirty="0"/>
          </a:p>
          <a:p>
            <a:pPr>
              <a:buClr>
                <a:schemeClr val="accent2"/>
              </a:buClr>
            </a:pPr>
            <a:r>
              <a:rPr lang="en-US" dirty="0"/>
              <a:t>The </a:t>
            </a:r>
            <a:r>
              <a:rPr lang="en-US" b="1" dirty="0"/>
              <a:t>gender gap in pensions </a:t>
            </a:r>
            <a:r>
              <a:rPr lang="en-US" dirty="0"/>
              <a:t>is 37.2 % in the EU. The gender pay gap increases with age</a:t>
            </a:r>
          </a:p>
          <a:p>
            <a:pPr>
              <a:buClr>
                <a:schemeClr val="accent2"/>
              </a:buClr>
            </a:pPr>
            <a:endParaRPr lang="en-US" dirty="0"/>
          </a:p>
          <a:p>
            <a:pPr rtl="0">
              <a:buClr>
                <a:schemeClr val="accent2"/>
              </a:buClr>
            </a:pPr>
            <a:endParaRPr lang="it-IT" dirty="0"/>
          </a:p>
        </p:txBody>
      </p:sp>
      <p:sp>
        <p:nvSpPr>
          <p:cNvPr id="18" name="Segnaposto contenuto 17">
            <a:extLst>
              <a:ext uri="{FF2B5EF4-FFF2-40B4-BE49-F238E27FC236}">
                <a16:creationId xmlns:a16="http://schemas.microsoft.com/office/drawing/2014/main" xmlns="" id="{C955AFB3-173C-4848-B3E9-1375591B297E}"/>
              </a:ext>
            </a:extLst>
          </p:cNvPr>
          <p:cNvSpPr>
            <a:spLocks noGrp="1"/>
          </p:cNvSpPr>
          <p:nvPr>
            <p:ph sz="quarter" idx="15"/>
          </p:nvPr>
        </p:nvSpPr>
        <p:spPr>
          <a:xfrm>
            <a:off x="6820930" y="2067696"/>
            <a:ext cx="5066268" cy="4288654"/>
          </a:xfrm>
        </p:spPr>
        <p:txBody>
          <a:bodyPr rtlCol="0">
            <a:normAutofit fontScale="92500" lnSpcReduction="10000"/>
          </a:bodyPr>
          <a:lstStyle/>
          <a:p>
            <a:pPr>
              <a:lnSpc>
                <a:spcPct val="100000"/>
              </a:lnSpc>
              <a:spcBef>
                <a:spcPts val="0"/>
              </a:spcBef>
              <a:buClr>
                <a:schemeClr val="accent2"/>
              </a:buClr>
            </a:pPr>
            <a:r>
              <a:rPr lang="en-US" b="1" dirty="0"/>
              <a:t>Elder workers face higher risks of long-term unemployment and discrimination </a:t>
            </a:r>
            <a:r>
              <a:rPr lang="en-US" dirty="0"/>
              <a:t>in the </a:t>
            </a:r>
            <a:r>
              <a:rPr lang="en-US" dirty="0" err="1"/>
              <a:t>labour</a:t>
            </a:r>
            <a:r>
              <a:rPr lang="en-US" dirty="0"/>
              <a:t> market that intersect with other forms of discrimination, including the ones based on gender </a:t>
            </a:r>
          </a:p>
          <a:p>
            <a:pPr>
              <a:lnSpc>
                <a:spcPct val="100000"/>
              </a:lnSpc>
              <a:spcBef>
                <a:spcPts val="0"/>
              </a:spcBef>
              <a:buClr>
                <a:schemeClr val="accent2"/>
              </a:buClr>
            </a:pPr>
            <a:endParaRPr lang="en-US" dirty="0"/>
          </a:p>
          <a:p>
            <a:pPr>
              <a:lnSpc>
                <a:spcPct val="100000"/>
              </a:lnSpc>
              <a:spcBef>
                <a:spcPts val="0"/>
              </a:spcBef>
              <a:buClr>
                <a:schemeClr val="accent2"/>
              </a:buClr>
            </a:pPr>
            <a:r>
              <a:rPr lang="en-US" dirty="0" smtClean="0"/>
              <a:t>The </a:t>
            </a:r>
            <a:r>
              <a:rPr lang="en-US" b="1" dirty="0" smtClean="0"/>
              <a:t>need for paid caregivers </a:t>
            </a:r>
            <a:r>
              <a:rPr lang="en-US" dirty="0" smtClean="0"/>
              <a:t>is </a:t>
            </a:r>
            <a:r>
              <a:rPr lang="en-US" dirty="0"/>
              <a:t>on the rise. This </a:t>
            </a:r>
            <a:r>
              <a:rPr lang="en-US" dirty="0" smtClean="0"/>
              <a:t>need </a:t>
            </a:r>
            <a:r>
              <a:rPr lang="en-US" dirty="0"/>
              <a:t>is mainly covered by migrant women from lower income countries. They are frequently engaged by private households without full access to adequate pay, social protection and </a:t>
            </a:r>
            <a:r>
              <a:rPr lang="en-US" dirty="0" err="1"/>
              <a:t>labour</a:t>
            </a:r>
            <a:r>
              <a:rPr lang="en-US" dirty="0"/>
              <a:t> rights</a:t>
            </a:r>
          </a:p>
          <a:p>
            <a:pPr>
              <a:buClr>
                <a:schemeClr val="accent2"/>
              </a:buClr>
            </a:pPr>
            <a:endParaRPr lang="en-US" dirty="0"/>
          </a:p>
          <a:p>
            <a:pPr rtl="0">
              <a:buClr>
                <a:schemeClr val="accent2"/>
              </a:buClr>
            </a:pPr>
            <a:endParaRPr lang="it-IT" dirty="0"/>
          </a:p>
        </p:txBody>
      </p:sp>
      <p:sp>
        <p:nvSpPr>
          <p:cNvPr id="21" name="Segnaposto numero diapositiva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it-IT" smtClean="0"/>
              <a:pPr rtl="0"/>
              <a:t>17</a:t>
            </a:fld>
            <a:endParaRPr lang="it-IT" dirty="0"/>
          </a:p>
        </p:txBody>
      </p:sp>
      <p:sp>
        <p:nvSpPr>
          <p:cNvPr id="3" name="Rettangolo 2"/>
          <p:cNvSpPr/>
          <p:nvPr/>
        </p:nvSpPr>
        <p:spPr>
          <a:xfrm>
            <a:off x="11071654" y="258064"/>
            <a:ext cx="815544" cy="53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688" y="288354"/>
            <a:ext cx="1681611" cy="1414217"/>
          </a:xfrm>
          <a:prstGeom prst="rect">
            <a:avLst/>
          </a:prstGeom>
        </p:spPr>
      </p:pic>
    </p:spTree>
    <p:extLst>
      <p:ext uri="{BB962C8B-B14F-4D97-AF65-F5344CB8AC3E}">
        <p14:creationId xmlns:p14="http://schemas.microsoft.com/office/powerpoint/2010/main" val="461648798"/>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immagine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119" b="7119"/>
          <a:stretch>
            <a:fillRect/>
          </a:stretch>
        </p:blipFill>
        <p:spPr>
          <a:xfrm>
            <a:off x="716690" y="387179"/>
            <a:ext cx="10129913" cy="5478228"/>
          </a:xfrm>
        </p:spPr>
      </p:pic>
      <p:sp>
        <p:nvSpPr>
          <p:cNvPr id="10" name="CasellaDiTesto 9"/>
          <p:cNvSpPr txBox="1"/>
          <p:nvPr/>
        </p:nvSpPr>
        <p:spPr>
          <a:xfrm>
            <a:off x="2726723" y="433151"/>
            <a:ext cx="5947719" cy="5432256"/>
          </a:xfrm>
          <a:prstGeom prst="rect">
            <a:avLst/>
          </a:prstGeom>
          <a:solidFill>
            <a:schemeClr val="bg1"/>
          </a:solidFill>
        </p:spPr>
        <p:txBody>
          <a:bodyPr wrap="square" rtlCol="0">
            <a:spAutoFit/>
          </a:bodyPr>
          <a:lstStyle/>
          <a:p>
            <a:pPr algn="ctr">
              <a:buNone/>
            </a:pPr>
            <a:r>
              <a:rPr lang="it-IT" sz="2800" dirty="0" smtClean="0"/>
              <a:t>«The </a:t>
            </a:r>
            <a:r>
              <a:rPr lang="it-IT" sz="2800" dirty="0" err="1"/>
              <a:t>increase</a:t>
            </a:r>
            <a:r>
              <a:rPr lang="it-IT" sz="2800" dirty="0"/>
              <a:t> in </a:t>
            </a:r>
            <a:r>
              <a:rPr lang="it-IT" sz="2800" dirty="0" err="1"/>
              <a:t>longevity</a:t>
            </a:r>
            <a:r>
              <a:rPr lang="it-IT" sz="2800" dirty="0"/>
              <a:t> </a:t>
            </a:r>
            <a:r>
              <a:rPr lang="it-IT" sz="2800" dirty="0" err="1"/>
              <a:t>also</a:t>
            </a:r>
            <a:r>
              <a:rPr lang="it-IT" sz="2800" dirty="0"/>
              <a:t> </a:t>
            </a:r>
            <a:r>
              <a:rPr lang="it-IT" sz="2800" dirty="0" err="1"/>
              <a:t>comes</a:t>
            </a:r>
            <a:r>
              <a:rPr lang="it-IT" sz="2800" dirty="0"/>
              <a:t> with </a:t>
            </a:r>
            <a:r>
              <a:rPr lang="it-IT" sz="2800" b="1" dirty="0" err="1"/>
              <a:t>opportunities</a:t>
            </a:r>
            <a:r>
              <a:rPr lang="it-IT" sz="2800" b="1" dirty="0"/>
              <a:t> for </a:t>
            </a:r>
            <a:r>
              <a:rPr lang="it-IT" sz="2800" b="1" dirty="0" err="1"/>
              <a:t>individuals</a:t>
            </a:r>
            <a:r>
              <a:rPr lang="it-IT" sz="2800" b="1" dirty="0"/>
              <a:t> to </a:t>
            </a:r>
            <a:r>
              <a:rPr lang="it-IT" sz="2800" b="1" dirty="0" err="1"/>
              <a:t>contribute</a:t>
            </a:r>
            <a:r>
              <a:rPr lang="it-IT" sz="2800" b="1" dirty="0"/>
              <a:t> </a:t>
            </a:r>
            <a:r>
              <a:rPr lang="it-IT" sz="2800" b="1" dirty="0" err="1"/>
              <a:t>longer</a:t>
            </a:r>
            <a:r>
              <a:rPr lang="it-IT" sz="2800" b="1" dirty="0"/>
              <a:t> to society</a:t>
            </a:r>
            <a:r>
              <a:rPr lang="it-IT" sz="2800" dirty="0"/>
              <a:t>, </a:t>
            </a:r>
            <a:r>
              <a:rPr lang="it-IT" sz="2800" dirty="0" err="1"/>
              <a:t>particularly</a:t>
            </a:r>
            <a:r>
              <a:rPr lang="it-IT" sz="2800" dirty="0"/>
              <a:t> </a:t>
            </a:r>
            <a:r>
              <a:rPr lang="it-IT" sz="2800" dirty="0" err="1"/>
              <a:t>if</a:t>
            </a:r>
            <a:r>
              <a:rPr lang="it-IT" sz="2800" dirty="0"/>
              <a:t> </a:t>
            </a:r>
            <a:r>
              <a:rPr lang="it-IT" sz="2800" dirty="0" err="1"/>
              <a:t>active</a:t>
            </a:r>
            <a:r>
              <a:rPr lang="it-IT" sz="2800" dirty="0"/>
              <a:t> </a:t>
            </a:r>
            <a:r>
              <a:rPr lang="it-IT" sz="2800" dirty="0" err="1"/>
              <a:t>ageing</a:t>
            </a:r>
            <a:r>
              <a:rPr lang="it-IT" sz="2800" dirty="0"/>
              <a:t> </a:t>
            </a:r>
            <a:r>
              <a:rPr lang="it-IT" sz="2800" dirty="0" err="1"/>
              <a:t>policies</a:t>
            </a:r>
            <a:r>
              <a:rPr lang="it-IT" sz="2800" dirty="0"/>
              <a:t> and </a:t>
            </a:r>
            <a:r>
              <a:rPr lang="it-IT" sz="2800" dirty="0" err="1"/>
              <a:t>adequate</a:t>
            </a:r>
            <a:r>
              <a:rPr lang="it-IT" sz="2800" dirty="0"/>
              <a:t> </a:t>
            </a:r>
            <a:r>
              <a:rPr lang="it-IT" sz="2800" dirty="0" err="1"/>
              <a:t>healthcare</a:t>
            </a:r>
            <a:r>
              <a:rPr lang="it-IT" sz="2800" dirty="0"/>
              <a:t> are in </a:t>
            </a:r>
            <a:r>
              <a:rPr lang="it-IT" sz="2800" dirty="0" err="1"/>
              <a:t>place</a:t>
            </a:r>
            <a:r>
              <a:rPr lang="it-IT" sz="2800" dirty="0"/>
              <a:t>. </a:t>
            </a:r>
            <a:endParaRPr lang="it-IT" sz="2800" dirty="0" smtClean="0"/>
          </a:p>
          <a:p>
            <a:pPr algn="ctr">
              <a:buNone/>
            </a:pPr>
            <a:r>
              <a:rPr lang="it-IT" sz="2800" dirty="0" smtClean="0"/>
              <a:t>In </a:t>
            </a:r>
            <a:r>
              <a:rPr lang="it-IT" sz="2800" dirty="0" err="1"/>
              <a:t>order</a:t>
            </a:r>
            <a:r>
              <a:rPr lang="it-IT" sz="2800" dirty="0"/>
              <a:t> to </a:t>
            </a:r>
            <a:r>
              <a:rPr lang="it-IT" sz="2800" dirty="0" err="1"/>
              <a:t>fully</a:t>
            </a:r>
            <a:r>
              <a:rPr lang="it-IT" sz="2800" dirty="0"/>
              <a:t> exploit the </a:t>
            </a:r>
            <a:r>
              <a:rPr lang="it-IT" sz="2800" dirty="0" err="1"/>
              <a:t>potential</a:t>
            </a:r>
            <a:r>
              <a:rPr lang="it-IT" sz="2800" dirty="0"/>
              <a:t> of the </a:t>
            </a:r>
            <a:r>
              <a:rPr lang="it-IT" sz="2800" dirty="0" err="1"/>
              <a:t>demographic</a:t>
            </a:r>
            <a:r>
              <a:rPr lang="it-IT" sz="2800" dirty="0"/>
              <a:t> </a:t>
            </a:r>
            <a:r>
              <a:rPr lang="it-IT" sz="2800" dirty="0" err="1"/>
              <a:t>change</a:t>
            </a:r>
            <a:r>
              <a:rPr lang="it-IT" sz="2800" dirty="0"/>
              <a:t>, </a:t>
            </a:r>
            <a:r>
              <a:rPr lang="it-IT" sz="2800" dirty="0" err="1"/>
              <a:t>policies</a:t>
            </a:r>
            <a:r>
              <a:rPr lang="it-IT" sz="2800" dirty="0"/>
              <a:t> must facilitate the </a:t>
            </a:r>
            <a:r>
              <a:rPr lang="it-IT" sz="2800" dirty="0" err="1"/>
              <a:t>shift</a:t>
            </a:r>
            <a:r>
              <a:rPr lang="it-IT" sz="2800" dirty="0"/>
              <a:t> from </a:t>
            </a:r>
            <a:r>
              <a:rPr lang="it-IT" sz="2800" dirty="0" err="1"/>
              <a:t>considering</a:t>
            </a:r>
            <a:r>
              <a:rPr lang="it-IT" sz="2800" dirty="0"/>
              <a:t> </a:t>
            </a:r>
            <a:r>
              <a:rPr lang="it-IT" sz="2800" dirty="0" err="1"/>
              <a:t>old</a:t>
            </a:r>
            <a:r>
              <a:rPr lang="it-IT" sz="2800" dirty="0"/>
              <a:t> </a:t>
            </a:r>
            <a:r>
              <a:rPr lang="it-IT" sz="2800" dirty="0" err="1"/>
              <a:t>persons</a:t>
            </a:r>
            <a:r>
              <a:rPr lang="it-IT" sz="2800" dirty="0"/>
              <a:t> </a:t>
            </a:r>
            <a:r>
              <a:rPr lang="it-IT" sz="2800" dirty="0" err="1"/>
              <a:t>as</a:t>
            </a:r>
            <a:r>
              <a:rPr lang="it-IT" sz="2800" dirty="0"/>
              <a:t> </a:t>
            </a:r>
            <a:r>
              <a:rPr lang="it-IT" sz="2800" dirty="0" err="1"/>
              <a:t>unproductive</a:t>
            </a:r>
            <a:r>
              <a:rPr lang="it-IT" sz="2800" dirty="0"/>
              <a:t> consumers of (</a:t>
            </a:r>
            <a:r>
              <a:rPr lang="it-IT" sz="2800" dirty="0" err="1"/>
              <a:t>pension</a:t>
            </a:r>
            <a:r>
              <a:rPr lang="it-IT" sz="2800" dirty="0"/>
              <a:t> and </a:t>
            </a:r>
            <a:r>
              <a:rPr lang="it-IT" sz="2800" dirty="0" err="1"/>
              <a:t>health</a:t>
            </a:r>
            <a:r>
              <a:rPr lang="it-IT" sz="2800" dirty="0"/>
              <a:t>) benefits to </a:t>
            </a:r>
            <a:r>
              <a:rPr lang="it-IT" sz="2800" b="1" dirty="0" err="1"/>
              <a:t>valuing</a:t>
            </a:r>
            <a:r>
              <a:rPr lang="it-IT" sz="2800" b="1" dirty="0"/>
              <a:t> </a:t>
            </a:r>
            <a:r>
              <a:rPr lang="it-IT" sz="2800" b="1" dirty="0" err="1"/>
              <a:t>their</a:t>
            </a:r>
            <a:r>
              <a:rPr lang="it-IT" sz="2800" b="1" dirty="0"/>
              <a:t> </a:t>
            </a:r>
            <a:r>
              <a:rPr lang="it-IT" sz="2800" b="1" dirty="0" err="1"/>
              <a:t>contribution</a:t>
            </a:r>
            <a:r>
              <a:rPr lang="it-IT" sz="2800" b="1" dirty="0"/>
              <a:t> to society </a:t>
            </a:r>
            <a:r>
              <a:rPr lang="it-IT" sz="2800" b="1" dirty="0" err="1"/>
              <a:t>alongside</a:t>
            </a:r>
            <a:r>
              <a:rPr lang="it-IT" sz="2800" b="1" dirty="0"/>
              <a:t> </a:t>
            </a:r>
            <a:r>
              <a:rPr lang="it-IT" sz="2800" b="1" dirty="0" err="1"/>
              <a:t>younger</a:t>
            </a:r>
            <a:r>
              <a:rPr lang="it-IT" sz="2800" b="1" dirty="0"/>
              <a:t> </a:t>
            </a:r>
            <a:r>
              <a:rPr lang="it-IT" sz="2800" b="1" dirty="0" err="1" smtClean="0"/>
              <a:t>generations</a:t>
            </a:r>
            <a:r>
              <a:rPr lang="it-IT" sz="2800" dirty="0" smtClean="0"/>
              <a:t>» </a:t>
            </a:r>
            <a:endParaRPr lang="it-IT" sz="2800" dirty="0"/>
          </a:p>
          <a:p>
            <a:pPr algn="just"/>
            <a:endParaRPr lang="it-IT" sz="1100" b="1" dirty="0"/>
          </a:p>
        </p:txBody>
      </p:sp>
    </p:spTree>
    <p:extLst>
      <p:ext uri="{BB962C8B-B14F-4D97-AF65-F5344CB8AC3E}">
        <p14:creationId xmlns:p14="http://schemas.microsoft.com/office/powerpoint/2010/main" val="226056449"/>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olo 3">
            <a:extLst>
              <a:ext uri="{FF2B5EF4-FFF2-40B4-BE49-F238E27FC236}">
                <a16:creationId xmlns:a16="http://schemas.microsoft.com/office/drawing/2014/main" xmlns="" id="{1ABD613F-111C-41D6-9F8E-8B2C42A5E047}"/>
              </a:ext>
            </a:extLst>
          </p:cNvPr>
          <p:cNvSpPr>
            <a:spLocks noGrp="1"/>
          </p:cNvSpPr>
          <p:nvPr>
            <p:ph type="title"/>
          </p:nvPr>
        </p:nvSpPr>
        <p:spPr>
          <a:xfrm>
            <a:off x="531377" y="876244"/>
            <a:ext cx="11413487" cy="1215566"/>
          </a:xfrm>
        </p:spPr>
        <p:txBody>
          <a:bodyPr rtlCol="0">
            <a:normAutofit/>
          </a:bodyPr>
          <a:lstStyle/>
          <a:p>
            <a:r>
              <a:rPr lang="it-IT" dirty="0"/>
              <a:t>SECOND AREA: POSSIBLE SOLUTIONS</a:t>
            </a:r>
            <a:endParaRPr lang="it-IT" b="0" dirty="0"/>
          </a:p>
        </p:txBody>
      </p:sp>
      <p:sp>
        <p:nvSpPr>
          <p:cNvPr id="42" name="Segnaposto contenuto 6">
            <a:extLst>
              <a:ext uri="{FF2B5EF4-FFF2-40B4-BE49-F238E27FC236}">
                <a16:creationId xmlns:a16="http://schemas.microsoft.com/office/drawing/2014/main" xmlns="" id="{55EACD59-7C51-4810-94C6-BCB4D12346DC}"/>
              </a:ext>
            </a:extLst>
          </p:cNvPr>
          <p:cNvSpPr>
            <a:spLocks noGrp="1"/>
          </p:cNvSpPr>
          <p:nvPr>
            <p:ph idx="1"/>
          </p:nvPr>
        </p:nvSpPr>
        <p:spPr>
          <a:xfrm>
            <a:off x="333668" y="2551798"/>
            <a:ext cx="11413486" cy="3987114"/>
          </a:xfrm>
        </p:spPr>
        <p:txBody>
          <a:bodyPr rtlCol="0">
            <a:noAutofit/>
          </a:bodyPr>
          <a:lstStyle/>
          <a:p>
            <a:pPr algn="just"/>
            <a:r>
              <a:rPr lang="it-IT" sz="1800" dirty="0"/>
              <a:t>Elder </a:t>
            </a:r>
            <a:r>
              <a:rPr lang="it-IT" sz="1800" dirty="0" err="1"/>
              <a:t>workers</a:t>
            </a:r>
            <a:r>
              <a:rPr lang="it-IT" sz="1800" dirty="0"/>
              <a:t> </a:t>
            </a:r>
            <a:r>
              <a:rPr lang="it-IT" sz="1800" dirty="0" err="1"/>
              <a:t>may</a:t>
            </a:r>
            <a:r>
              <a:rPr lang="it-IT" sz="1800" dirty="0"/>
              <a:t> compensate </a:t>
            </a:r>
            <a:r>
              <a:rPr lang="it-IT" sz="1800" dirty="0" err="1"/>
              <a:t>possible</a:t>
            </a:r>
            <a:r>
              <a:rPr lang="it-IT" sz="1800" dirty="0"/>
              <a:t> </a:t>
            </a:r>
            <a:r>
              <a:rPr lang="it-IT" sz="1800" dirty="0" err="1"/>
              <a:t>slower</a:t>
            </a:r>
            <a:r>
              <a:rPr lang="it-IT" sz="1800" dirty="0"/>
              <a:t> </a:t>
            </a:r>
            <a:r>
              <a:rPr lang="it-IT" sz="1800" dirty="0" err="1"/>
              <a:t>carrying</a:t>
            </a:r>
            <a:r>
              <a:rPr lang="it-IT" sz="1800" dirty="0"/>
              <a:t> out of </a:t>
            </a:r>
            <a:r>
              <a:rPr lang="it-IT" sz="1800" dirty="0" err="1"/>
              <a:t>working</a:t>
            </a:r>
            <a:r>
              <a:rPr lang="it-IT" sz="1800" dirty="0"/>
              <a:t> </a:t>
            </a:r>
            <a:r>
              <a:rPr lang="it-IT" sz="1800" dirty="0" err="1"/>
              <a:t>activities</a:t>
            </a:r>
            <a:r>
              <a:rPr lang="it-IT" sz="1800" dirty="0"/>
              <a:t> with more </a:t>
            </a:r>
            <a:r>
              <a:rPr lang="it-IT" sz="1800" dirty="0" err="1"/>
              <a:t>precision</a:t>
            </a:r>
            <a:r>
              <a:rPr lang="it-IT" sz="1800" dirty="0"/>
              <a:t> due to </a:t>
            </a:r>
            <a:r>
              <a:rPr lang="it-IT" sz="1800" dirty="0" err="1"/>
              <a:t>experience</a:t>
            </a:r>
            <a:r>
              <a:rPr lang="it-IT" sz="1800" dirty="0"/>
              <a:t> and </a:t>
            </a:r>
            <a:r>
              <a:rPr lang="it-IT" sz="1800" dirty="0" err="1"/>
              <a:t>better</a:t>
            </a:r>
            <a:r>
              <a:rPr lang="it-IT" sz="1800" dirty="0"/>
              <a:t> </a:t>
            </a:r>
            <a:r>
              <a:rPr lang="it-IT" sz="1800" dirty="0" err="1"/>
              <a:t>knowledge</a:t>
            </a:r>
            <a:r>
              <a:rPr lang="it-IT" sz="1800" dirty="0"/>
              <a:t> of </a:t>
            </a:r>
            <a:r>
              <a:rPr lang="it-IT" sz="1800" dirty="0" err="1"/>
              <a:t>their</a:t>
            </a:r>
            <a:r>
              <a:rPr lang="it-IT" sz="1800" dirty="0"/>
              <a:t> job. </a:t>
            </a:r>
            <a:r>
              <a:rPr lang="it-IT" sz="1800" dirty="0" err="1"/>
              <a:t>It</a:t>
            </a:r>
            <a:r>
              <a:rPr lang="it-IT" sz="1800" dirty="0"/>
              <a:t> </a:t>
            </a:r>
            <a:r>
              <a:rPr lang="it-IT" sz="1800" dirty="0" err="1"/>
              <a:t>is</a:t>
            </a:r>
            <a:r>
              <a:rPr lang="it-IT" sz="1800" dirty="0"/>
              <a:t> </a:t>
            </a:r>
            <a:r>
              <a:rPr lang="it-IT" sz="1800" dirty="0" err="1"/>
              <a:t>therefore</a:t>
            </a:r>
            <a:r>
              <a:rPr lang="it-IT" sz="1800" dirty="0"/>
              <a:t> </a:t>
            </a:r>
            <a:r>
              <a:rPr lang="it-IT" sz="1800" dirty="0" err="1"/>
              <a:t>important</a:t>
            </a:r>
            <a:r>
              <a:rPr lang="it-IT" sz="1800" dirty="0"/>
              <a:t> to </a:t>
            </a:r>
            <a:r>
              <a:rPr lang="it-IT" sz="1800" b="1" dirty="0" err="1"/>
              <a:t>adapt</a:t>
            </a:r>
            <a:r>
              <a:rPr lang="it-IT" sz="1800" b="1" dirty="0"/>
              <a:t> </a:t>
            </a:r>
            <a:r>
              <a:rPr lang="it-IT" sz="1800" b="1" dirty="0" err="1"/>
              <a:t>working</a:t>
            </a:r>
            <a:r>
              <a:rPr lang="it-IT" sz="1800" b="1" dirty="0"/>
              <a:t> </a:t>
            </a:r>
            <a:r>
              <a:rPr lang="it-IT" sz="1800" b="1" dirty="0" err="1"/>
              <a:t>conditions</a:t>
            </a:r>
            <a:r>
              <a:rPr lang="it-IT" sz="1800" b="1" dirty="0"/>
              <a:t> to </a:t>
            </a:r>
            <a:r>
              <a:rPr lang="it-IT" sz="1800" b="1" dirty="0" err="1"/>
              <a:t>specific</a:t>
            </a:r>
            <a:r>
              <a:rPr lang="it-IT" sz="1800" b="1" dirty="0"/>
              <a:t> </a:t>
            </a:r>
            <a:r>
              <a:rPr lang="it-IT" sz="1800" b="1" dirty="0" err="1"/>
              <a:t>challenges</a:t>
            </a:r>
            <a:r>
              <a:rPr lang="it-IT" sz="1800" b="1" dirty="0"/>
              <a:t> of </a:t>
            </a:r>
            <a:r>
              <a:rPr lang="it-IT" sz="1800" b="1" dirty="0" err="1"/>
              <a:t>older</a:t>
            </a:r>
            <a:r>
              <a:rPr lang="it-IT" sz="1800" b="1" dirty="0"/>
              <a:t> </a:t>
            </a:r>
            <a:r>
              <a:rPr lang="it-IT" sz="1800" b="1" dirty="0" err="1"/>
              <a:t>workers</a:t>
            </a:r>
            <a:r>
              <a:rPr lang="it-IT" sz="1800" dirty="0"/>
              <a:t>, </a:t>
            </a:r>
            <a:r>
              <a:rPr lang="it-IT" sz="1800" dirty="0" err="1"/>
              <a:t>while</a:t>
            </a:r>
            <a:r>
              <a:rPr lang="it-IT" sz="1800" dirty="0"/>
              <a:t> </a:t>
            </a:r>
            <a:r>
              <a:rPr lang="it-IT" sz="1800" dirty="0" err="1"/>
              <a:t>taking</a:t>
            </a:r>
            <a:r>
              <a:rPr lang="it-IT" sz="1800" dirty="0"/>
              <a:t> </a:t>
            </a:r>
            <a:r>
              <a:rPr lang="it-IT" sz="1800" dirty="0" err="1"/>
              <a:t>into</a:t>
            </a:r>
            <a:r>
              <a:rPr lang="it-IT" sz="1800" dirty="0"/>
              <a:t> account the </a:t>
            </a:r>
            <a:r>
              <a:rPr lang="it-IT" sz="1800" b="1" dirty="0" err="1"/>
              <a:t>specific</a:t>
            </a:r>
            <a:r>
              <a:rPr lang="it-IT" sz="1800" b="1" dirty="0"/>
              <a:t> </a:t>
            </a:r>
            <a:r>
              <a:rPr lang="it-IT" sz="1800" b="1" dirty="0" err="1"/>
              <a:t>challenges</a:t>
            </a:r>
            <a:r>
              <a:rPr lang="it-IT" sz="1800" b="1" dirty="0"/>
              <a:t> and </a:t>
            </a:r>
            <a:r>
              <a:rPr lang="it-IT" sz="1800" b="1" dirty="0" err="1"/>
              <a:t>difficulties</a:t>
            </a:r>
            <a:r>
              <a:rPr lang="it-IT" sz="1800" b="1" dirty="0"/>
              <a:t> </a:t>
            </a:r>
            <a:r>
              <a:rPr lang="it-IT" sz="1800" b="1" dirty="0" err="1"/>
              <a:t>faced</a:t>
            </a:r>
            <a:r>
              <a:rPr lang="it-IT" sz="1800" b="1" dirty="0"/>
              <a:t> by </a:t>
            </a:r>
            <a:r>
              <a:rPr lang="it-IT" sz="1800" b="1" dirty="0" err="1"/>
              <a:t>older</a:t>
            </a:r>
            <a:r>
              <a:rPr lang="it-IT" sz="1800" b="1" dirty="0"/>
              <a:t> </a:t>
            </a:r>
            <a:r>
              <a:rPr lang="it-IT" sz="1800" b="1" dirty="0" err="1"/>
              <a:t>women</a:t>
            </a:r>
            <a:r>
              <a:rPr lang="it-IT" sz="1800" b="1" dirty="0"/>
              <a:t> </a:t>
            </a:r>
            <a:r>
              <a:rPr lang="it-IT" sz="1800" b="1" dirty="0" err="1"/>
              <a:t>workers</a:t>
            </a:r>
            <a:endParaRPr lang="it-IT" sz="1800" dirty="0"/>
          </a:p>
          <a:p>
            <a:pPr algn="just"/>
            <a:endParaRPr lang="it-IT" sz="1800" dirty="0"/>
          </a:p>
          <a:p>
            <a:pPr algn="just"/>
            <a:r>
              <a:rPr lang="it-IT" sz="1800" dirty="0" err="1"/>
              <a:t>Informal</a:t>
            </a:r>
            <a:r>
              <a:rPr lang="it-IT" sz="1800" dirty="0"/>
              <a:t> </a:t>
            </a:r>
            <a:r>
              <a:rPr lang="it-IT" sz="1800" dirty="0" err="1"/>
              <a:t>caregivers</a:t>
            </a:r>
            <a:r>
              <a:rPr lang="it-IT" sz="1800" dirty="0"/>
              <a:t> are </a:t>
            </a:r>
            <a:r>
              <a:rPr lang="it-IT" sz="1800" dirty="0" err="1"/>
              <a:t>irreplaceable</a:t>
            </a:r>
            <a:r>
              <a:rPr lang="it-IT" sz="1800" dirty="0"/>
              <a:t> and </a:t>
            </a:r>
            <a:r>
              <a:rPr lang="it-IT" sz="1800" dirty="0" err="1"/>
              <a:t>therefore</a:t>
            </a:r>
            <a:r>
              <a:rPr lang="it-IT" sz="1800" dirty="0"/>
              <a:t> </a:t>
            </a:r>
            <a:r>
              <a:rPr lang="it-IT" sz="1800" b="1" dirty="0" err="1"/>
              <a:t>investing</a:t>
            </a:r>
            <a:r>
              <a:rPr lang="it-IT" sz="1800" b="1" dirty="0"/>
              <a:t> in </a:t>
            </a:r>
            <a:r>
              <a:rPr lang="it-IT" sz="1800" b="1" dirty="0" err="1"/>
              <a:t>informal</a:t>
            </a:r>
            <a:r>
              <a:rPr lang="it-IT" sz="1800" b="1" dirty="0"/>
              <a:t> care and </a:t>
            </a:r>
            <a:r>
              <a:rPr lang="it-IT" sz="1800" b="1" dirty="0" err="1"/>
              <a:t>promote</a:t>
            </a:r>
            <a:r>
              <a:rPr lang="it-IT" sz="1800" b="1" dirty="0"/>
              <a:t> work- life balance </a:t>
            </a:r>
            <a:r>
              <a:rPr lang="it-IT" sz="1800" b="1" dirty="0" err="1"/>
              <a:t>policies</a:t>
            </a:r>
            <a:r>
              <a:rPr lang="it-IT" sz="1800" dirty="0"/>
              <a:t> and </a:t>
            </a:r>
            <a:r>
              <a:rPr lang="it-IT" sz="1800" dirty="0" err="1"/>
              <a:t>measures</a:t>
            </a:r>
            <a:r>
              <a:rPr lang="it-IT" sz="1800" dirty="0"/>
              <a:t> </a:t>
            </a:r>
            <a:r>
              <a:rPr lang="it-IT" sz="1800" dirty="0" err="1"/>
              <a:t>is</a:t>
            </a:r>
            <a:r>
              <a:rPr lang="it-IT" sz="1800" dirty="0"/>
              <a:t> </a:t>
            </a:r>
            <a:r>
              <a:rPr lang="it-IT" sz="1800" dirty="0" err="1"/>
              <a:t>key</a:t>
            </a:r>
            <a:endParaRPr lang="it-IT" sz="1800" dirty="0"/>
          </a:p>
          <a:p>
            <a:pPr algn="just"/>
            <a:endParaRPr lang="it-IT" sz="1800" dirty="0"/>
          </a:p>
          <a:p>
            <a:pPr algn="just"/>
            <a:r>
              <a:rPr lang="it-IT" sz="1800" dirty="0" err="1"/>
              <a:t>Adequately</a:t>
            </a:r>
            <a:r>
              <a:rPr lang="it-IT" sz="1800" dirty="0"/>
              <a:t> </a:t>
            </a:r>
            <a:r>
              <a:rPr lang="it-IT" sz="1800" dirty="0" err="1"/>
              <a:t>addressing</a:t>
            </a:r>
            <a:r>
              <a:rPr lang="it-IT" sz="1800" dirty="0"/>
              <a:t> </a:t>
            </a:r>
            <a:r>
              <a:rPr lang="it-IT" sz="1800" b="1" dirty="0" err="1"/>
              <a:t>migration</a:t>
            </a:r>
            <a:r>
              <a:rPr lang="it-IT" sz="1800" b="1" dirty="0"/>
              <a:t> from a gender </a:t>
            </a:r>
            <a:r>
              <a:rPr lang="it-IT" sz="1800" b="1" dirty="0" err="1"/>
              <a:t>perspective</a:t>
            </a:r>
            <a:r>
              <a:rPr lang="it-IT" sz="1800" dirty="0"/>
              <a:t>, </a:t>
            </a:r>
            <a:r>
              <a:rPr lang="it-IT" sz="1800" dirty="0" err="1"/>
              <a:t>through</a:t>
            </a:r>
            <a:r>
              <a:rPr lang="it-IT" sz="1800" dirty="0"/>
              <a:t> the </a:t>
            </a:r>
            <a:r>
              <a:rPr lang="it-IT" sz="1800" b="1" dirty="0" err="1"/>
              <a:t>regularization</a:t>
            </a:r>
            <a:r>
              <a:rPr lang="it-IT" sz="1800" b="1" dirty="0"/>
              <a:t> and </a:t>
            </a:r>
            <a:r>
              <a:rPr lang="it-IT" sz="1800" b="1" dirty="0" err="1"/>
              <a:t>empowerment</a:t>
            </a:r>
            <a:r>
              <a:rPr lang="it-IT" sz="1800" b="1" dirty="0"/>
              <a:t> of </a:t>
            </a:r>
            <a:r>
              <a:rPr lang="it-IT" sz="1800" b="1" dirty="0" err="1"/>
              <a:t>migrant</a:t>
            </a:r>
            <a:r>
              <a:rPr lang="it-IT" sz="1800" b="1" dirty="0"/>
              <a:t> </a:t>
            </a:r>
            <a:r>
              <a:rPr lang="it-IT" sz="1800" b="1" dirty="0" err="1"/>
              <a:t>women</a:t>
            </a:r>
            <a:r>
              <a:rPr lang="it-IT" sz="1800" b="1" dirty="0"/>
              <a:t> </a:t>
            </a:r>
            <a:r>
              <a:rPr lang="it-IT" sz="1800" b="1" dirty="0" err="1"/>
              <a:t>workers</a:t>
            </a:r>
            <a:r>
              <a:rPr lang="it-IT" sz="1800" dirty="0"/>
              <a:t>, </a:t>
            </a:r>
            <a:r>
              <a:rPr lang="it-IT" sz="1800" dirty="0" err="1"/>
              <a:t>together</a:t>
            </a:r>
            <a:r>
              <a:rPr lang="it-IT" sz="1800" dirty="0"/>
              <a:t> with the </a:t>
            </a:r>
            <a:r>
              <a:rPr lang="it-IT" sz="1800" b="1" dirty="0" err="1"/>
              <a:t>professionalization</a:t>
            </a:r>
            <a:r>
              <a:rPr lang="it-IT" sz="1800" b="1" dirty="0"/>
              <a:t> and </a:t>
            </a:r>
            <a:r>
              <a:rPr lang="it-IT" sz="1800" b="1" dirty="0" err="1"/>
              <a:t>qualification</a:t>
            </a:r>
            <a:r>
              <a:rPr lang="it-IT" sz="1800" b="1" dirty="0"/>
              <a:t> of </a:t>
            </a:r>
            <a:r>
              <a:rPr lang="it-IT" sz="1800" b="1" dirty="0" err="1"/>
              <a:t>domestic</a:t>
            </a:r>
            <a:r>
              <a:rPr lang="it-IT" sz="1800" b="1" dirty="0"/>
              <a:t> </a:t>
            </a:r>
            <a:r>
              <a:rPr lang="it-IT" sz="1800" b="1" dirty="0" err="1"/>
              <a:t>workers</a:t>
            </a:r>
            <a:r>
              <a:rPr lang="it-IT" sz="1800" b="1" dirty="0"/>
              <a:t> </a:t>
            </a:r>
            <a:r>
              <a:rPr lang="it-IT" sz="1800" dirty="0" err="1"/>
              <a:t>would</a:t>
            </a:r>
            <a:r>
              <a:rPr lang="it-IT" sz="1800" dirty="0"/>
              <a:t> be </a:t>
            </a:r>
            <a:r>
              <a:rPr lang="it-IT" sz="1800" dirty="0" err="1"/>
              <a:t>necessary</a:t>
            </a:r>
            <a:r>
              <a:rPr lang="it-IT" sz="1800" dirty="0"/>
              <a:t> in </a:t>
            </a:r>
            <a:r>
              <a:rPr lang="it-IT" sz="1800" dirty="0" err="1"/>
              <a:t>order</a:t>
            </a:r>
            <a:r>
              <a:rPr lang="it-IT" sz="1800" dirty="0"/>
              <a:t> to </a:t>
            </a:r>
            <a:r>
              <a:rPr lang="it-IT" sz="1800" dirty="0" err="1"/>
              <a:t>meet</a:t>
            </a:r>
            <a:r>
              <a:rPr lang="it-IT" sz="1800" dirty="0"/>
              <a:t> the </a:t>
            </a:r>
            <a:r>
              <a:rPr lang="it-IT" sz="1800" dirty="0" err="1"/>
              <a:t>increasing</a:t>
            </a:r>
            <a:r>
              <a:rPr lang="it-IT" sz="1800" dirty="0"/>
              <a:t> </a:t>
            </a:r>
            <a:r>
              <a:rPr lang="it-IT" sz="1800" dirty="0" err="1"/>
              <a:t>demand</a:t>
            </a:r>
            <a:r>
              <a:rPr lang="it-IT" sz="1800" dirty="0"/>
              <a:t> of care </a:t>
            </a:r>
            <a:r>
              <a:rPr lang="it-IT" sz="1800" dirty="0" err="1"/>
              <a:t>services</a:t>
            </a:r>
            <a:r>
              <a:rPr lang="it-IT" sz="1800" dirty="0"/>
              <a:t> and </a:t>
            </a:r>
            <a:r>
              <a:rPr lang="it-IT" sz="1800" dirty="0" err="1"/>
              <a:t>make</a:t>
            </a:r>
            <a:r>
              <a:rPr lang="it-IT" sz="1800" dirty="0"/>
              <a:t> </a:t>
            </a:r>
            <a:r>
              <a:rPr lang="it-IT" sz="1800" dirty="0" err="1"/>
              <a:t>sure</a:t>
            </a:r>
            <a:r>
              <a:rPr lang="it-IT" sz="1800" dirty="0"/>
              <a:t> </a:t>
            </a:r>
            <a:r>
              <a:rPr lang="it-IT" sz="1800" dirty="0" err="1"/>
              <a:t>that</a:t>
            </a:r>
            <a:r>
              <a:rPr lang="it-IT" sz="1800" dirty="0"/>
              <a:t> </a:t>
            </a:r>
            <a:r>
              <a:rPr lang="it-IT" sz="1800" dirty="0" err="1"/>
              <a:t>migrant</a:t>
            </a:r>
            <a:r>
              <a:rPr lang="it-IT" sz="1800" dirty="0"/>
              <a:t> </a:t>
            </a:r>
            <a:r>
              <a:rPr lang="it-IT" sz="1800" dirty="0" err="1"/>
              <a:t>women</a:t>
            </a:r>
            <a:r>
              <a:rPr lang="it-IT" sz="1800" dirty="0"/>
              <a:t> </a:t>
            </a:r>
            <a:r>
              <a:rPr lang="it-IT" sz="1800" dirty="0" err="1"/>
              <a:t>workers</a:t>
            </a:r>
            <a:r>
              <a:rPr lang="it-IT" sz="1800" dirty="0"/>
              <a:t> </a:t>
            </a:r>
            <a:r>
              <a:rPr lang="it-IT" sz="1800" dirty="0" err="1"/>
              <a:t>fully</a:t>
            </a:r>
            <a:r>
              <a:rPr lang="it-IT" sz="1800" dirty="0"/>
              <a:t> </a:t>
            </a:r>
            <a:r>
              <a:rPr lang="it-IT" sz="1800" dirty="0" err="1"/>
              <a:t>enjoy</a:t>
            </a:r>
            <a:r>
              <a:rPr lang="it-IT" sz="1800" dirty="0"/>
              <a:t> </a:t>
            </a:r>
            <a:r>
              <a:rPr lang="it-IT" sz="1800" dirty="0" err="1"/>
              <a:t>their</a:t>
            </a:r>
            <a:r>
              <a:rPr lang="it-IT" sz="1800" dirty="0"/>
              <a:t> </a:t>
            </a:r>
            <a:r>
              <a:rPr lang="it-IT" sz="1800" dirty="0" err="1"/>
              <a:t>rights</a:t>
            </a:r>
            <a:r>
              <a:rPr lang="it-IT" sz="1800" dirty="0"/>
              <a:t> </a:t>
            </a:r>
          </a:p>
          <a:p>
            <a:pPr lvl="0">
              <a:spcBef>
                <a:spcPts val="600"/>
              </a:spcBef>
            </a:pPr>
            <a:endParaRPr lang="it-IT" sz="1600" dirty="0">
              <a:solidFill>
                <a:schemeClr val="accent1"/>
              </a:solidFill>
              <a:latin typeface="+mj-lt"/>
              <a:ea typeface="+mj-ea"/>
              <a:cs typeface="+mj-cs"/>
            </a:endParaRPr>
          </a:p>
        </p:txBody>
      </p:sp>
      <p:sp>
        <p:nvSpPr>
          <p:cNvPr id="10" name="Segnaposto numero diapositiva 9">
            <a:extLst>
              <a:ext uri="{FF2B5EF4-FFF2-40B4-BE49-F238E27FC236}">
                <a16:creationId xmlns:a16="http://schemas.microsoft.com/office/drawing/2014/main" xmlns="" id="{A267D224-5586-43DC-82CA-8605E158298B}"/>
              </a:ext>
            </a:extLst>
          </p:cNvPr>
          <p:cNvSpPr>
            <a:spLocks noGrp="1"/>
          </p:cNvSpPr>
          <p:nvPr>
            <p:ph type="sldNum" sz="quarter" idx="16"/>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it-IT" sz="12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3" name="Rettangolo 2"/>
          <p:cNvSpPr/>
          <p:nvPr/>
        </p:nvSpPr>
        <p:spPr>
          <a:xfrm>
            <a:off x="11005751" y="337751"/>
            <a:ext cx="996779" cy="4118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66934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olo 3">
            <a:extLst>
              <a:ext uri="{FF2B5EF4-FFF2-40B4-BE49-F238E27FC236}">
                <a16:creationId xmlns:a16="http://schemas.microsoft.com/office/drawing/2014/main" xmlns="" id="{1ABD613F-111C-41D6-9F8E-8B2C42A5E047}"/>
              </a:ext>
            </a:extLst>
          </p:cNvPr>
          <p:cNvSpPr>
            <a:spLocks noGrp="1"/>
          </p:cNvSpPr>
          <p:nvPr>
            <p:ph type="title"/>
          </p:nvPr>
        </p:nvSpPr>
        <p:spPr>
          <a:xfrm>
            <a:off x="531377" y="1518795"/>
            <a:ext cx="11413487" cy="1215566"/>
          </a:xfrm>
        </p:spPr>
        <p:txBody>
          <a:bodyPr rtlCol="0">
            <a:normAutofit fontScale="90000"/>
          </a:bodyPr>
          <a:lstStyle/>
          <a:p>
            <a:r>
              <a:rPr lang="it-IT" dirty="0" err="1"/>
              <a:t>ACEO’s</a:t>
            </a:r>
            <a:r>
              <a:rPr lang="it-IT" dirty="0"/>
              <a:t> Opinion on </a:t>
            </a:r>
            <a:r>
              <a:rPr lang="it-IT" dirty="0" smtClean="0"/>
              <a:t/>
            </a:r>
            <a:br>
              <a:rPr lang="it-IT" dirty="0" smtClean="0"/>
            </a:br>
            <a:r>
              <a:rPr lang="it-IT" dirty="0" err="1" smtClean="0"/>
              <a:t>Challenges</a:t>
            </a:r>
            <a:r>
              <a:rPr lang="it-IT" dirty="0" smtClean="0"/>
              <a:t> </a:t>
            </a:r>
            <a:r>
              <a:rPr lang="it-IT" dirty="0"/>
              <a:t>for gender </a:t>
            </a:r>
            <a:r>
              <a:rPr lang="it-IT" dirty="0" err="1"/>
              <a:t>equality</a:t>
            </a:r>
            <a:r>
              <a:rPr lang="it-IT" dirty="0"/>
              <a:t> in a </a:t>
            </a:r>
            <a:r>
              <a:rPr lang="it-IT" dirty="0" err="1"/>
              <a:t>rapidly</a:t>
            </a:r>
            <a:r>
              <a:rPr lang="it-IT" dirty="0"/>
              <a:t> </a:t>
            </a:r>
            <a:r>
              <a:rPr lang="it-IT" dirty="0" err="1"/>
              <a:t>ageing</a:t>
            </a:r>
            <a:r>
              <a:rPr lang="it-IT" dirty="0"/>
              <a:t> society </a:t>
            </a:r>
            <a:endParaRPr lang="it-IT" b="0" dirty="0"/>
          </a:p>
        </p:txBody>
      </p:sp>
      <p:sp>
        <p:nvSpPr>
          <p:cNvPr id="42" name="Segnaposto contenuto 6">
            <a:extLst>
              <a:ext uri="{FF2B5EF4-FFF2-40B4-BE49-F238E27FC236}">
                <a16:creationId xmlns:a16="http://schemas.microsoft.com/office/drawing/2014/main" xmlns="" id="{55EACD59-7C51-4810-94C6-BCB4D12346DC}"/>
              </a:ext>
            </a:extLst>
          </p:cNvPr>
          <p:cNvSpPr>
            <a:spLocks noGrp="1"/>
          </p:cNvSpPr>
          <p:nvPr>
            <p:ph idx="1"/>
          </p:nvPr>
        </p:nvSpPr>
        <p:spPr>
          <a:xfrm>
            <a:off x="531377" y="3484605"/>
            <a:ext cx="11413486" cy="3987114"/>
          </a:xfrm>
        </p:spPr>
        <p:txBody>
          <a:bodyPr rtlCol="0">
            <a:normAutofit/>
          </a:bodyPr>
          <a:lstStyle/>
          <a:p>
            <a:r>
              <a:rPr lang="it-IT" sz="1900" dirty="0">
                <a:solidFill>
                  <a:schemeClr val="accent1"/>
                </a:solidFill>
                <a:latin typeface="+mj-lt"/>
                <a:ea typeface="+mj-ea"/>
                <a:cs typeface="+mj-cs"/>
              </a:rPr>
              <a:t>What </a:t>
            </a:r>
            <a:r>
              <a:rPr lang="it-IT" sz="1900" dirty="0" err="1">
                <a:solidFill>
                  <a:schemeClr val="accent1"/>
                </a:solidFill>
                <a:latin typeface="+mj-lt"/>
                <a:ea typeface="+mj-ea"/>
                <a:cs typeface="+mj-cs"/>
              </a:rPr>
              <a:t>is</a:t>
            </a:r>
            <a:r>
              <a:rPr lang="it-IT" sz="1900" dirty="0">
                <a:solidFill>
                  <a:schemeClr val="accent1"/>
                </a:solidFill>
                <a:latin typeface="+mj-lt"/>
                <a:ea typeface="+mj-ea"/>
                <a:cs typeface="+mj-cs"/>
              </a:rPr>
              <a:t> an Opinion of the </a:t>
            </a:r>
            <a:r>
              <a:rPr lang="it-IT" sz="1900" dirty="0" err="1">
                <a:solidFill>
                  <a:schemeClr val="accent1"/>
                </a:solidFill>
                <a:latin typeface="+mj-lt"/>
                <a:ea typeface="+mj-ea"/>
                <a:cs typeface="+mj-cs"/>
              </a:rPr>
              <a:t>European</a:t>
            </a:r>
            <a:r>
              <a:rPr lang="it-IT" sz="1900" dirty="0">
                <a:solidFill>
                  <a:schemeClr val="accent1"/>
                </a:solidFill>
                <a:latin typeface="+mj-lt"/>
                <a:ea typeface="+mj-ea"/>
                <a:cs typeface="+mj-cs"/>
              </a:rPr>
              <a:t> </a:t>
            </a:r>
            <a:r>
              <a:rPr lang="it-IT" sz="1900" dirty="0" err="1">
                <a:solidFill>
                  <a:schemeClr val="accent1"/>
                </a:solidFill>
                <a:latin typeface="+mj-lt"/>
                <a:ea typeface="+mj-ea"/>
                <a:cs typeface="+mj-cs"/>
              </a:rPr>
              <a:t>Commission’s</a:t>
            </a:r>
            <a:r>
              <a:rPr lang="it-IT" sz="1900" dirty="0">
                <a:solidFill>
                  <a:schemeClr val="accent1"/>
                </a:solidFill>
                <a:latin typeface="+mj-lt"/>
                <a:ea typeface="+mj-ea"/>
                <a:cs typeface="+mj-cs"/>
              </a:rPr>
              <a:t> </a:t>
            </a:r>
            <a:r>
              <a:rPr lang="it-IT" sz="1900" dirty="0" err="1">
                <a:solidFill>
                  <a:schemeClr val="accent1"/>
                </a:solidFill>
                <a:latin typeface="+mj-lt"/>
                <a:ea typeface="+mj-ea"/>
                <a:cs typeface="+mj-cs"/>
              </a:rPr>
              <a:t>Advisory</a:t>
            </a:r>
            <a:r>
              <a:rPr lang="it-IT" sz="1900" dirty="0">
                <a:solidFill>
                  <a:schemeClr val="accent1"/>
                </a:solidFill>
                <a:latin typeface="+mj-lt"/>
                <a:ea typeface="+mj-ea"/>
                <a:cs typeface="+mj-cs"/>
              </a:rPr>
              <a:t> </a:t>
            </a:r>
            <a:r>
              <a:rPr lang="it-IT" sz="1900" dirty="0" err="1">
                <a:solidFill>
                  <a:schemeClr val="accent1"/>
                </a:solidFill>
                <a:latin typeface="+mj-lt"/>
                <a:ea typeface="+mj-ea"/>
                <a:cs typeface="+mj-cs"/>
              </a:rPr>
              <a:t>Committee</a:t>
            </a:r>
            <a:r>
              <a:rPr lang="it-IT" sz="1900" dirty="0">
                <a:solidFill>
                  <a:schemeClr val="accent1"/>
                </a:solidFill>
                <a:latin typeface="+mj-lt"/>
                <a:ea typeface="+mj-ea"/>
                <a:cs typeface="+mj-cs"/>
              </a:rPr>
              <a:t> on </a:t>
            </a:r>
            <a:r>
              <a:rPr lang="it-IT" sz="1900" dirty="0" err="1">
                <a:solidFill>
                  <a:schemeClr val="accent1"/>
                </a:solidFill>
                <a:latin typeface="+mj-lt"/>
                <a:ea typeface="+mj-ea"/>
                <a:cs typeface="+mj-cs"/>
              </a:rPr>
              <a:t>Equal</a:t>
            </a:r>
            <a:r>
              <a:rPr lang="it-IT" sz="1900" dirty="0">
                <a:solidFill>
                  <a:schemeClr val="accent1"/>
                </a:solidFill>
                <a:latin typeface="+mj-lt"/>
                <a:ea typeface="+mj-ea"/>
                <a:cs typeface="+mj-cs"/>
              </a:rPr>
              <a:t> </a:t>
            </a:r>
            <a:r>
              <a:rPr lang="it-IT" sz="1900" dirty="0" err="1">
                <a:solidFill>
                  <a:schemeClr val="accent1"/>
                </a:solidFill>
                <a:latin typeface="+mj-lt"/>
                <a:ea typeface="+mj-ea"/>
                <a:cs typeface="+mj-cs"/>
              </a:rPr>
              <a:t>Opportunities</a:t>
            </a:r>
            <a:r>
              <a:rPr lang="it-IT" sz="1900" dirty="0">
                <a:solidFill>
                  <a:schemeClr val="accent1"/>
                </a:solidFill>
                <a:latin typeface="+mj-lt"/>
                <a:ea typeface="+mj-ea"/>
                <a:cs typeface="+mj-cs"/>
              </a:rPr>
              <a:t> for </a:t>
            </a:r>
            <a:r>
              <a:rPr lang="it-IT" sz="1900" dirty="0" err="1">
                <a:solidFill>
                  <a:schemeClr val="accent1"/>
                </a:solidFill>
                <a:latin typeface="+mj-lt"/>
                <a:ea typeface="+mj-ea"/>
                <a:cs typeface="+mj-cs"/>
              </a:rPr>
              <a:t>Women</a:t>
            </a:r>
            <a:r>
              <a:rPr lang="it-IT" sz="1900" dirty="0">
                <a:solidFill>
                  <a:schemeClr val="accent1"/>
                </a:solidFill>
                <a:latin typeface="+mj-lt"/>
                <a:ea typeface="+mj-ea"/>
                <a:cs typeface="+mj-cs"/>
              </a:rPr>
              <a:t> and Men (ACEO)?</a:t>
            </a:r>
          </a:p>
          <a:p>
            <a:endParaRPr lang="it-IT" sz="1900" dirty="0">
              <a:solidFill>
                <a:schemeClr val="accent1"/>
              </a:solidFill>
              <a:latin typeface="+mj-lt"/>
              <a:ea typeface="+mj-ea"/>
              <a:cs typeface="+mj-cs"/>
            </a:endParaRPr>
          </a:p>
          <a:p>
            <a:r>
              <a:rPr lang="it-IT" sz="1900" dirty="0">
                <a:solidFill>
                  <a:schemeClr val="accent1"/>
                </a:solidFill>
                <a:latin typeface="+mj-lt"/>
                <a:ea typeface="+mj-ea"/>
                <a:cs typeface="+mj-cs"/>
              </a:rPr>
              <a:t>2019: </a:t>
            </a:r>
            <a:r>
              <a:rPr lang="it-IT" sz="1900" dirty="0" err="1">
                <a:solidFill>
                  <a:schemeClr val="accent1"/>
                </a:solidFill>
                <a:latin typeface="+mj-lt"/>
                <a:ea typeface="+mj-ea"/>
                <a:cs typeface="+mj-cs"/>
              </a:rPr>
              <a:t>Italy</a:t>
            </a:r>
            <a:r>
              <a:rPr lang="it-IT" sz="1900" dirty="0">
                <a:solidFill>
                  <a:schemeClr val="accent1"/>
                </a:solidFill>
                <a:latin typeface="+mj-lt"/>
                <a:ea typeface="+mj-ea"/>
                <a:cs typeface="+mj-cs"/>
              </a:rPr>
              <a:t> </a:t>
            </a:r>
            <a:r>
              <a:rPr lang="it-IT" sz="1900" dirty="0" err="1">
                <a:solidFill>
                  <a:schemeClr val="accent1"/>
                </a:solidFill>
                <a:latin typeface="+mj-lt"/>
                <a:ea typeface="+mj-ea"/>
                <a:cs typeface="+mj-cs"/>
              </a:rPr>
              <a:t>chaired</a:t>
            </a:r>
            <a:r>
              <a:rPr lang="it-IT" sz="1900" dirty="0">
                <a:solidFill>
                  <a:schemeClr val="accent1"/>
                </a:solidFill>
                <a:latin typeface="+mj-lt"/>
                <a:ea typeface="+mj-ea"/>
                <a:cs typeface="+mj-cs"/>
              </a:rPr>
              <a:t> the ACEO and </a:t>
            </a:r>
            <a:r>
              <a:rPr lang="it-IT" sz="1900" dirty="0" err="1">
                <a:solidFill>
                  <a:schemeClr val="accent1"/>
                </a:solidFill>
                <a:latin typeface="+mj-lt"/>
                <a:ea typeface="+mj-ea"/>
                <a:cs typeface="+mj-cs"/>
              </a:rPr>
              <a:t>its</a:t>
            </a:r>
            <a:r>
              <a:rPr lang="it-IT" sz="1900" dirty="0">
                <a:solidFill>
                  <a:schemeClr val="accent1"/>
                </a:solidFill>
                <a:latin typeface="+mj-lt"/>
                <a:ea typeface="+mj-ea"/>
                <a:cs typeface="+mj-cs"/>
              </a:rPr>
              <a:t> Working Group </a:t>
            </a:r>
            <a:r>
              <a:rPr lang="it-IT" sz="1900" dirty="0" err="1">
                <a:solidFill>
                  <a:schemeClr val="accent1"/>
                </a:solidFill>
                <a:latin typeface="+mj-lt"/>
                <a:ea typeface="+mj-ea"/>
                <a:cs typeface="+mj-cs"/>
              </a:rPr>
              <a:t>responsible</a:t>
            </a:r>
            <a:r>
              <a:rPr lang="it-IT" sz="1900" dirty="0">
                <a:solidFill>
                  <a:schemeClr val="accent1"/>
                </a:solidFill>
                <a:latin typeface="+mj-lt"/>
                <a:ea typeface="+mj-ea"/>
                <a:cs typeface="+mj-cs"/>
              </a:rPr>
              <a:t> for the </a:t>
            </a:r>
            <a:r>
              <a:rPr lang="it-IT" sz="1900" dirty="0" err="1">
                <a:solidFill>
                  <a:schemeClr val="accent1"/>
                </a:solidFill>
                <a:latin typeface="+mj-lt"/>
                <a:ea typeface="+mj-ea"/>
                <a:cs typeface="+mj-cs"/>
              </a:rPr>
              <a:t>drafting</a:t>
            </a:r>
            <a:r>
              <a:rPr lang="it-IT" sz="1900" dirty="0">
                <a:solidFill>
                  <a:schemeClr val="accent1"/>
                </a:solidFill>
                <a:latin typeface="+mj-lt"/>
                <a:ea typeface="+mj-ea"/>
                <a:cs typeface="+mj-cs"/>
              </a:rPr>
              <a:t> of a </a:t>
            </a:r>
            <a:r>
              <a:rPr lang="it-IT" sz="1900" dirty="0" err="1">
                <a:solidFill>
                  <a:schemeClr val="accent1"/>
                </a:solidFill>
                <a:latin typeface="+mj-lt"/>
                <a:ea typeface="+mj-ea"/>
                <a:cs typeface="+mj-cs"/>
              </a:rPr>
              <a:t>specific</a:t>
            </a:r>
            <a:r>
              <a:rPr lang="it-IT" sz="1900" dirty="0">
                <a:solidFill>
                  <a:schemeClr val="accent1"/>
                </a:solidFill>
                <a:latin typeface="+mj-lt"/>
                <a:ea typeface="+mj-ea"/>
                <a:cs typeface="+mj-cs"/>
              </a:rPr>
              <a:t> Opinion on the </a:t>
            </a:r>
            <a:r>
              <a:rPr lang="it-IT" sz="1900" dirty="0" err="1">
                <a:solidFill>
                  <a:schemeClr val="accent1"/>
                </a:solidFill>
                <a:latin typeface="+mj-lt"/>
                <a:ea typeface="+mj-ea"/>
                <a:cs typeface="+mj-cs"/>
              </a:rPr>
              <a:t>Challenges</a:t>
            </a:r>
            <a:r>
              <a:rPr lang="it-IT" sz="1900" dirty="0">
                <a:solidFill>
                  <a:schemeClr val="accent1"/>
                </a:solidFill>
                <a:latin typeface="+mj-lt"/>
                <a:ea typeface="+mj-ea"/>
                <a:cs typeface="+mj-cs"/>
              </a:rPr>
              <a:t> for Gender </a:t>
            </a:r>
            <a:r>
              <a:rPr lang="it-IT" sz="1900" dirty="0" err="1">
                <a:solidFill>
                  <a:schemeClr val="accent1"/>
                </a:solidFill>
                <a:latin typeface="+mj-lt"/>
                <a:ea typeface="+mj-ea"/>
                <a:cs typeface="+mj-cs"/>
              </a:rPr>
              <a:t>Equality</a:t>
            </a:r>
            <a:r>
              <a:rPr lang="it-IT" sz="1900" dirty="0">
                <a:solidFill>
                  <a:schemeClr val="accent1"/>
                </a:solidFill>
                <a:latin typeface="+mj-lt"/>
                <a:ea typeface="+mj-ea"/>
                <a:cs typeface="+mj-cs"/>
              </a:rPr>
              <a:t> in a </a:t>
            </a:r>
            <a:r>
              <a:rPr lang="it-IT" sz="1900" dirty="0" err="1">
                <a:solidFill>
                  <a:schemeClr val="accent1"/>
                </a:solidFill>
                <a:latin typeface="+mj-lt"/>
                <a:ea typeface="+mj-ea"/>
                <a:cs typeface="+mj-cs"/>
              </a:rPr>
              <a:t>Rapidly</a:t>
            </a:r>
            <a:r>
              <a:rPr lang="it-IT" sz="1900" dirty="0">
                <a:solidFill>
                  <a:schemeClr val="accent1"/>
                </a:solidFill>
                <a:latin typeface="+mj-lt"/>
                <a:ea typeface="+mj-ea"/>
                <a:cs typeface="+mj-cs"/>
              </a:rPr>
              <a:t> </a:t>
            </a:r>
            <a:r>
              <a:rPr lang="it-IT" sz="1900" dirty="0" err="1">
                <a:solidFill>
                  <a:schemeClr val="accent1"/>
                </a:solidFill>
                <a:latin typeface="+mj-lt"/>
                <a:ea typeface="+mj-ea"/>
                <a:cs typeface="+mj-cs"/>
              </a:rPr>
              <a:t>Ageing</a:t>
            </a:r>
            <a:r>
              <a:rPr lang="it-IT" sz="1900" dirty="0">
                <a:solidFill>
                  <a:schemeClr val="accent1"/>
                </a:solidFill>
                <a:latin typeface="+mj-lt"/>
                <a:ea typeface="+mj-ea"/>
                <a:cs typeface="+mj-cs"/>
              </a:rPr>
              <a:t> Society </a:t>
            </a:r>
            <a:endParaRPr lang="it-IT" sz="1900" dirty="0" smtClean="0">
              <a:solidFill>
                <a:schemeClr val="accent1"/>
              </a:solidFill>
              <a:latin typeface="+mj-lt"/>
              <a:ea typeface="+mj-ea"/>
              <a:cs typeface="+mj-cs"/>
            </a:endParaRPr>
          </a:p>
          <a:p>
            <a:endParaRPr lang="it-IT" sz="1900" dirty="0">
              <a:solidFill>
                <a:schemeClr val="accent1"/>
              </a:solidFill>
              <a:latin typeface="+mj-lt"/>
              <a:ea typeface="+mj-ea"/>
              <a:cs typeface="+mj-cs"/>
            </a:endParaRPr>
          </a:p>
          <a:p>
            <a:r>
              <a:rPr lang="it-IT" sz="1900" dirty="0">
                <a:solidFill>
                  <a:schemeClr val="accent1"/>
                </a:solidFill>
                <a:latin typeface="+mj-lt"/>
                <a:ea typeface="+mj-ea"/>
                <a:cs typeface="+mj-cs"/>
              </a:rPr>
              <a:t>Final text </a:t>
            </a:r>
            <a:r>
              <a:rPr lang="it-IT" sz="1900" dirty="0" err="1">
                <a:solidFill>
                  <a:schemeClr val="accent1"/>
                </a:solidFill>
                <a:latin typeface="+mj-lt"/>
                <a:ea typeface="+mj-ea"/>
                <a:cs typeface="+mj-cs"/>
              </a:rPr>
              <a:t>adopted</a:t>
            </a:r>
            <a:r>
              <a:rPr lang="it-IT" sz="1900" dirty="0">
                <a:solidFill>
                  <a:schemeClr val="accent1"/>
                </a:solidFill>
                <a:latin typeface="+mj-lt"/>
                <a:ea typeface="+mj-ea"/>
                <a:cs typeface="+mj-cs"/>
              </a:rPr>
              <a:t> by the </a:t>
            </a:r>
            <a:r>
              <a:rPr lang="it-IT" sz="1900" dirty="0" err="1">
                <a:solidFill>
                  <a:schemeClr val="accent1"/>
                </a:solidFill>
                <a:latin typeface="+mj-lt"/>
                <a:ea typeface="+mj-ea"/>
                <a:cs typeface="+mj-cs"/>
              </a:rPr>
              <a:t>whole</a:t>
            </a:r>
            <a:r>
              <a:rPr lang="it-IT" sz="1900" dirty="0">
                <a:solidFill>
                  <a:schemeClr val="accent1"/>
                </a:solidFill>
                <a:latin typeface="+mj-lt"/>
                <a:ea typeface="+mj-ea"/>
                <a:cs typeface="+mj-cs"/>
              </a:rPr>
              <a:t> ACEO </a:t>
            </a:r>
            <a:r>
              <a:rPr lang="it-IT" sz="1900" dirty="0" err="1">
                <a:solidFill>
                  <a:schemeClr val="accent1"/>
                </a:solidFill>
                <a:latin typeface="+mj-lt"/>
                <a:ea typeface="+mj-ea"/>
                <a:cs typeface="+mj-cs"/>
              </a:rPr>
              <a:t>through</a:t>
            </a:r>
            <a:r>
              <a:rPr lang="it-IT" sz="1900" dirty="0">
                <a:solidFill>
                  <a:schemeClr val="accent1"/>
                </a:solidFill>
                <a:latin typeface="+mj-lt"/>
                <a:ea typeface="+mj-ea"/>
                <a:cs typeface="+mj-cs"/>
              </a:rPr>
              <a:t> </a:t>
            </a:r>
            <a:r>
              <a:rPr lang="it-IT" sz="1900" dirty="0" err="1">
                <a:solidFill>
                  <a:schemeClr val="accent1"/>
                </a:solidFill>
                <a:latin typeface="+mj-lt"/>
                <a:ea typeface="+mj-ea"/>
                <a:cs typeface="+mj-cs"/>
              </a:rPr>
              <a:t>written</a:t>
            </a:r>
            <a:r>
              <a:rPr lang="it-IT" sz="1900" dirty="0">
                <a:solidFill>
                  <a:schemeClr val="accent1"/>
                </a:solidFill>
                <a:latin typeface="+mj-lt"/>
                <a:ea typeface="+mj-ea"/>
                <a:cs typeface="+mj-cs"/>
              </a:rPr>
              <a:t> procedure on </a:t>
            </a:r>
            <a:r>
              <a:rPr lang="it-IT" sz="1900" dirty="0" smtClean="0">
                <a:solidFill>
                  <a:schemeClr val="accent1"/>
                </a:solidFill>
                <a:latin typeface="+mj-lt"/>
                <a:ea typeface="+mj-ea"/>
                <a:cs typeface="+mj-cs"/>
              </a:rPr>
              <a:t>31 </a:t>
            </a:r>
            <a:r>
              <a:rPr lang="it-IT" sz="1900" dirty="0" err="1">
                <a:solidFill>
                  <a:schemeClr val="accent1"/>
                </a:solidFill>
                <a:latin typeface="+mj-lt"/>
                <a:ea typeface="+mj-ea"/>
                <a:cs typeface="+mj-cs"/>
              </a:rPr>
              <a:t>October</a:t>
            </a:r>
            <a:r>
              <a:rPr lang="it-IT" sz="1900" dirty="0">
                <a:solidFill>
                  <a:schemeClr val="accent1"/>
                </a:solidFill>
                <a:latin typeface="+mj-lt"/>
                <a:ea typeface="+mj-ea"/>
                <a:cs typeface="+mj-cs"/>
              </a:rPr>
              <a:t> 2019 </a:t>
            </a:r>
          </a:p>
          <a:p>
            <a:endParaRPr lang="it-IT" sz="1900" dirty="0">
              <a:solidFill>
                <a:schemeClr val="accent1"/>
              </a:solidFill>
              <a:latin typeface="+mj-lt"/>
              <a:ea typeface="+mj-ea"/>
              <a:cs typeface="+mj-cs"/>
            </a:endParaRPr>
          </a:p>
          <a:p>
            <a:endParaRPr lang="it-IT" dirty="0"/>
          </a:p>
          <a:p>
            <a:pPr lvl="0" rtl="0"/>
            <a:endParaRPr lang="it-IT" dirty="0" smtClean="0"/>
          </a:p>
        </p:txBody>
      </p:sp>
      <p:sp>
        <p:nvSpPr>
          <p:cNvPr id="10" name="Segnaposto numero diapositiva 9">
            <a:extLst>
              <a:ext uri="{FF2B5EF4-FFF2-40B4-BE49-F238E27FC236}">
                <a16:creationId xmlns:a16="http://schemas.microsoft.com/office/drawing/2014/main" xmlns="" id="{A267D224-5586-43DC-82CA-8605E158298B}"/>
              </a:ext>
            </a:extLst>
          </p:cNvPr>
          <p:cNvSpPr>
            <a:spLocks noGrp="1"/>
          </p:cNvSpPr>
          <p:nvPr>
            <p:ph type="sldNum" sz="quarter" idx="16"/>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it-IT" sz="12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3" name="Rettangolo 2"/>
          <p:cNvSpPr/>
          <p:nvPr/>
        </p:nvSpPr>
        <p:spPr>
          <a:xfrm>
            <a:off x="11005751" y="337751"/>
            <a:ext cx="996779" cy="4118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960501"/>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xmlns="" id="{E3E5EE03-FBF6-46F5-8085-716AC6CE1C8C}"/>
              </a:ext>
            </a:extLst>
          </p:cNvPr>
          <p:cNvSpPr>
            <a:spLocks noGrp="1"/>
          </p:cNvSpPr>
          <p:nvPr>
            <p:ph type="title"/>
          </p:nvPr>
        </p:nvSpPr>
        <p:spPr>
          <a:xfrm>
            <a:off x="421844" y="525794"/>
            <a:ext cx="8333222" cy="1147969"/>
          </a:xfrm>
        </p:spPr>
        <p:txBody>
          <a:bodyPr rtlCol="0">
            <a:noAutofit/>
          </a:bodyPr>
          <a:lstStyle/>
          <a:p>
            <a:r>
              <a:rPr lang="it-IT" sz="3600" dirty="0"/>
              <a:t>EQUAL PARTICIPATION IN EMPLOYMENT: SOME OF THE MAIN RECOMMENDATIONS</a:t>
            </a:r>
            <a:endParaRPr lang="it-IT" sz="3600" b="0" dirty="0"/>
          </a:p>
        </p:txBody>
      </p:sp>
      <p:sp>
        <p:nvSpPr>
          <p:cNvPr id="16" name="Segnaposto contenuto 15">
            <a:extLst>
              <a:ext uri="{FF2B5EF4-FFF2-40B4-BE49-F238E27FC236}">
                <a16:creationId xmlns:a16="http://schemas.microsoft.com/office/drawing/2014/main" xmlns="" id="{1DCFA8A2-3FB8-48CA-933D-0800A9D2A2A2}"/>
              </a:ext>
            </a:extLst>
          </p:cNvPr>
          <p:cNvSpPr>
            <a:spLocks noGrp="1"/>
          </p:cNvSpPr>
          <p:nvPr>
            <p:ph sz="half" idx="13"/>
          </p:nvPr>
        </p:nvSpPr>
        <p:spPr>
          <a:xfrm>
            <a:off x="345351" y="1935893"/>
            <a:ext cx="10907535" cy="4785582"/>
          </a:xfrm>
        </p:spPr>
        <p:txBody>
          <a:bodyPr rtlCol="0">
            <a:noAutofit/>
          </a:bodyPr>
          <a:lstStyle/>
          <a:p>
            <a:pPr marL="0" indent="0">
              <a:lnSpc>
                <a:spcPct val="110000"/>
              </a:lnSpc>
              <a:buClr>
                <a:schemeClr val="accent2"/>
              </a:buClr>
              <a:buNone/>
            </a:pPr>
            <a:r>
              <a:rPr lang="en-US" sz="1800" b="1" u="sng" dirty="0">
                <a:solidFill>
                  <a:schemeClr val="accent1"/>
                </a:solidFill>
                <a:latin typeface="+mj-lt"/>
                <a:ea typeface="+mj-ea"/>
                <a:cs typeface="+mj-cs"/>
              </a:rPr>
              <a:t>To the Member States</a:t>
            </a:r>
            <a:r>
              <a:rPr lang="en-US" sz="1800" b="1" dirty="0">
                <a:solidFill>
                  <a:schemeClr val="accent1"/>
                </a:solidFill>
                <a:latin typeface="+mj-lt"/>
                <a:ea typeface="+mj-ea"/>
                <a:cs typeface="+mj-cs"/>
              </a:rPr>
              <a:t>: </a:t>
            </a:r>
          </a:p>
          <a:p>
            <a:pPr>
              <a:lnSpc>
                <a:spcPct val="110000"/>
              </a:lnSpc>
              <a:buClr>
                <a:schemeClr val="accent2"/>
              </a:buClr>
            </a:pPr>
            <a:r>
              <a:rPr lang="en-US" sz="1800" dirty="0" smtClean="0">
                <a:solidFill>
                  <a:schemeClr val="accent1"/>
                </a:solidFill>
                <a:latin typeface="+mj-lt"/>
                <a:ea typeface="+mj-ea"/>
                <a:cs typeface="+mj-cs"/>
              </a:rPr>
              <a:t>Recognize </a:t>
            </a:r>
            <a:r>
              <a:rPr lang="en-US" sz="1800" dirty="0">
                <a:solidFill>
                  <a:schemeClr val="accent1"/>
                </a:solidFill>
                <a:latin typeface="+mj-lt"/>
                <a:ea typeface="+mj-ea"/>
                <a:cs typeface="+mj-cs"/>
              </a:rPr>
              <a:t>the </a:t>
            </a:r>
            <a:r>
              <a:rPr lang="en-US" sz="1800" b="1" dirty="0">
                <a:solidFill>
                  <a:schemeClr val="accent1"/>
                </a:solidFill>
                <a:latin typeface="+mj-lt"/>
                <a:ea typeface="+mj-ea"/>
                <a:cs typeface="+mj-cs"/>
              </a:rPr>
              <a:t>value of unpaid care work </a:t>
            </a:r>
            <a:r>
              <a:rPr lang="en-US" sz="1800" dirty="0">
                <a:solidFill>
                  <a:schemeClr val="accent1"/>
                </a:solidFill>
                <a:latin typeface="+mj-lt"/>
                <a:ea typeface="+mj-ea"/>
                <a:cs typeface="+mj-cs"/>
              </a:rPr>
              <a:t>for society starting with measuring it and monitoring its economic impact </a:t>
            </a:r>
          </a:p>
          <a:p>
            <a:pPr>
              <a:lnSpc>
                <a:spcPct val="110000"/>
              </a:lnSpc>
              <a:buClr>
                <a:schemeClr val="accent2"/>
              </a:buClr>
            </a:pPr>
            <a:r>
              <a:rPr lang="en-US" sz="1800" dirty="0">
                <a:solidFill>
                  <a:schemeClr val="accent1"/>
                </a:solidFill>
                <a:latin typeface="+mj-lt"/>
                <a:ea typeface="+mj-ea"/>
                <a:cs typeface="+mj-cs"/>
              </a:rPr>
              <a:t>Effectively </a:t>
            </a:r>
            <a:r>
              <a:rPr lang="en-US" sz="1800" b="1" dirty="0">
                <a:solidFill>
                  <a:schemeClr val="accent1"/>
                </a:solidFill>
                <a:latin typeface="+mj-lt"/>
                <a:ea typeface="+mj-ea"/>
                <a:cs typeface="+mj-cs"/>
              </a:rPr>
              <a:t>implement and monitor the Work-Life Balance Directive</a:t>
            </a:r>
            <a:r>
              <a:rPr lang="en-US" sz="1800" dirty="0">
                <a:solidFill>
                  <a:schemeClr val="accent1"/>
                </a:solidFill>
                <a:latin typeface="+mj-lt"/>
                <a:ea typeface="+mj-ea"/>
                <a:cs typeface="+mj-cs"/>
              </a:rPr>
              <a:t>, especially the introduction of </a:t>
            </a:r>
            <a:r>
              <a:rPr lang="en-US" sz="1800" dirty="0" err="1">
                <a:solidFill>
                  <a:schemeClr val="accent1"/>
                </a:solidFill>
                <a:latin typeface="+mj-lt"/>
                <a:ea typeface="+mj-ea"/>
                <a:cs typeface="+mj-cs"/>
              </a:rPr>
              <a:t>carers’</a:t>
            </a:r>
            <a:r>
              <a:rPr lang="en-US" sz="1800" dirty="0">
                <a:solidFill>
                  <a:schemeClr val="accent1"/>
                </a:solidFill>
                <a:latin typeface="+mj-lt"/>
                <a:ea typeface="+mj-ea"/>
                <a:cs typeface="+mj-cs"/>
              </a:rPr>
              <a:t> leave to facilitate the reconciliation of work and caring responsibilities for </a:t>
            </a:r>
            <a:r>
              <a:rPr lang="en-US" sz="1800" dirty="0" err="1">
                <a:solidFill>
                  <a:schemeClr val="accent1"/>
                </a:solidFill>
                <a:latin typeface="+mj-lt"/>
                <a:ea typeface="+mj-ea"/>
                <a:cs typeface="+mj-cs"/>
              </a:rPr>
              <a:t>carers</a:t>
            </a:r>
            <a:r>
              <a:rPr lang="en-US" sz="1800" dirty="0">
                <a:solidFill>
                  <a:schemeClr val="accent1"/>
                </a:solidFill>
                <a:latin typeface="+mj-lt"/>
                <a:ea typeface="+mj-ea"/>
                <a:cs typeface="+mj-cs"/>
              </a:rPr>
              <a:t> of dependent </a:t>
            </a:r>
            <a:r>
              <a:rPr lang="en-US" sz="1800" dirty="0" smtClean="0">
                <a:solidFill>
                  <a:schemeClr val="accent1"/>
                </a:solidFill>
                <a:latin typeface="+mj-lt"/>
                <a:ea typeface="+mj-ea"/>
                <a:cs typeface="+mj-cs"/>
              </a:rPr>
              <a:t>adults</a:t>
            </a:r>
            <a:endParaRPr lang="en-US" sz="1800" dirty="0">
              <a:solidFill>
                <a:schemeClr val="accent1"/>
              </a:solidFill>
              <a:latin typeface="+mj-lt"/>
              <a:ea typeface="+mj-ea"/>
              <a:cs typeface="+mj-cs"/>
            </a:endParaRPr>
          </a:p>
          <a:p>
            <a:pPr>
              <a:lnSpc>
                <a:spcPct val="110000"/>
              </a:lnSpc>
              <a:buClr>
                <a:schemeClr val="accent2"/>
              </a:buClr>
            </a:pPr>
            <a:r>
              <a:rPr lang="en-US" sz="1800" b="1" dirty="0">
                <a:solidFill>
                  <a:schemeClr val="accent1"/>
                </a:solidFill>
                <a:latin typeface="+mj-lt"/>
                <a:ea typeface="+mj-ea"/>
                <a:cs typeface="+mj-cs"/>
              </a:rPr>
              <a:t>Strengthen and invest in the care economy</a:t>
            </a:r>
            <a:r>
              <a:rPr lang="en-US" sz="1800" dirty="0">
                <a:solidFill>
                  <a:schemeClr val="accent1"/>
                </a:solidFill>
                <a:latin typeface="+mj-lt"/>
                <a:ea typeface="+mj-ea"/>
                <a:cs typeface="+mj-cs"/>
              </a:rPr>
              <a:t>, including by establishing adequate working conditions and adequate minimum wages, while respecting the </a:t>
            </a:r>
            <a:r>
              <a:rPr lang="en-US" sz="1800" dirty="0" err="1">
                <a:solidFill>
                  <a:schemeClr val="accent1"/>
                </a:solidFill>
                <a:latin typeface="+mj-lt"/>
                <a:ea typeface="+mj-ea"/>
                <a:cs typeface="+mj-cs"/>
              </a:rPr>
              <a:t>labour</a:t>
            </a:r>
            <a:r>
              <a:rPr lang="en-US" sz="1800" dirty="0">
                <a:solidFill>
                  <a:schemeClr val="accent1"/>
                </a:solidFill>
                <a:latin typeface="+mj-lt"/>
                <a:ea typeface="+mj-ea"/>
                <a:cs typeface="+mj-cs"/>
              </a:rPr>
              <a:t> market and collective bargaining systems, as appropriate, and promote measures to combat undeclared care work </a:t>
            </a:r>
          </a:p>
          <a:p>
            <a:pPr>
              <a:lnSpc>
                <a:spcPct val="110000"/>
              </a:lnSpc>
              <a:buClr>
                <a:schemeClr val="accent2"/>
              </a:buClr>
            </a:pPr>
            <a:r>
              <a:rPr lang="en-US" sz="1800" dirty="0">
                <a:solidFill>
                  <a:schemeClr val="accent1"/>
                </a:solidFill>
                <a:latin typeface="+mj-lt"/>
                <a:ea typeface="+mj-ea"/>
                <a:cs typeface="+mj-cs"/>
              </a:rPr>
              <a:t>Promote the </a:t>
            </a:r>
            <a:r>
              <a:rPr lang="en-US" sz="1800" b="1" dirty="0">
                <a:solidFill>
                  <a:schemeClr val="accent1"/>
                </a:solidFill>
                <a:latin typeface="+mj-lt"/>
                <a:ea typeface="+mj-ea"/>
                <a:cs typeface="+mj-cs"/>
              </a:rPr>
              <a:t>professionalization of care workers</a:t>
            </a:r>
            <a:r>
              <a:rPr lang="en-US" sz="1800" dirty="0">
                <a:solidFill>
                  <a:schemeClr val="accent1"/>
                </a:solidFill>
                <a:latin typeface="+mj-lt"/>
                <a:ea typeface="+mj-ea"/>
                <a:cs typeface="+mj-cs"/>
              </a:rPr>
              <a:t>, including, for instance, by providing them with customized professional training and establishing local lists of accredited </a:t>
            </a:r>
            <a:r>
              <a:rPr lang="en-US" sz="1800" dirty="0" err="1">
                <a:solidFill>
                  <a:schemeClr val="accent1"/>
                </a:solidFill>
                <a:latin typeface="+mj-lt"/>
                <a:ea typeface="+mj-ea"/>
                <a:cs typeface="+mj-cs"/>
              </a:rPr>
              <a:t>carers</a:t>
            </a:r>
            <a:r>
              <a:rPr lang="en-US" sz="1800" dirty="0">
                <a:solidFill>
                  <a:schemeClr val="accent1"/>
                </a:solidFill>
                <a:latin typeface="+mj-lt"/>
                <a:ea typeface="+mj-ea"/>
                <a:cs typeface="+mj-cs"/>
              </a:rPr>
              <a:t>, as well as helpdesks for </a:t>
            </a:r>
            <a:r>
              <a:rPr lang="en-US" sz="1800" dirty="0" err="1">
                <a:solidFill>
                  <a:schemeClr val="accent1"/>
                </a:solidFill>
                <a:latin typeface="+mj-lt"/>
                <a:ea typeface="+mj-ea"/>
                <a:cs typeface="+mj-cs"/>
              </a:rPr>
              <a:t>carers</a:t>
            </a:r>
            <a:r>
              <a:rPr lang="en-US" sz="1800" dirty="0">
                <a:solidFill>
                  <a:schemeClr val="accent1"/>
                </a:solidFill>
                <a:latin typeface="+mj-lt"/>
                <a:ea typeface="+mj-ea"/>
                <a:cs typeface="+mj-cs"/>
              </a:rPr>
              <a:t> and care recipients’ </a:t>
            </a:r>
            <a:r>
              <a:rPr lang="en-US" sz="1800" dirty="0" smtClean="0">
                <a:solidFill>
                  <a:schemeClr val="accent1"/>
                </a:solidFill>
                <a:latin typeface="+mj-lt"/>
                <a:ea typeface="+mj-ea"/>
                <a:cs typeface="+mj-cs"/>
              </a:rPr>
              <a:t>families</a:t>
            </a:r>
            <a:endParaRPr lang="en-US" sz="1800" dirty="0">
              <a:solidFill>
                <a:schemeClr val="accent1"/>
              </a:solidFill>
              <a:latin typeface="+mj-lt"/>
              <a:ea typeface="+mj-ea"/>
              <a:cs typeface="+mj-cs"/>
            </a:endParaRPr>
          </a:p>
          <a:p>
            <a:pPr>
              <a:lnSpc>
                <a:spcPct val="110000"/>
              </a:lnSpc>
              <a:buClr>
                <a:schemeClr val="accent2"/>
              </a:buClr>
            </a:pPr>
            <a:r>
              <a:rPr lang="en-US" sz="1800" dirty="0">
                <a:solidFill>
                  <a:schemeClr val="accent1"/>
                </a:solidFill>
                <a:latin typeface="+mj-lt"/>
                <a:ea typeface="+mj-ea"/>
                <a:cs typeface="+mj-cs"/>
              </a:rPr>
              <a:t>Promote measures to </a:t>
            </a:r>
            <a:r>
              <a:rPr lang="en-US" sz="1800" b="1" dirty="0">
                <a:solidFill>
                  <a:schemeClr val="accent1"/>
                </a:solidFill>
                <a:latin typeface="+mj-lt"/>
                <a:ea typeface="+mj-ea"/>
                <a:cs typeface="+mj-cs"/>
              </a:rPr>
              <a:t>encourage men to enter female-dominated sectors</a:t>
            </a:r>
            <a:r>
              <a:rPr lang="en-US" sz="1800" dirty="0">
                <a:solidFill>
                  <a:schemeClr val="accent1"/>
                </a:solidFill>
                <a:latin typeface="+mj-lt"/>
                <a:ea typeface="+mj-ea"/>
                <a:cs typeface="+mj-cs"/>
              </a:rPr>
              <a:t>, such as inter alia, education, care and social services</a:t>
            </a:r>
          </a:p>
          <a:p>
            <a:pPr>
              <a:lnSpc>
                <a:spcPct val="110000"/>
              </a:lnSpc>
              <a:buClr>
                <a:schemeClr val="accent2"/>
              </a:buClr>
            </a:pPr>
            <a:endParaRPr lang="en-US" sz="1800" dirty="0" smtClean="0">
              <a:solidFill>
                <a:schemeClr val="accent1"/>
              </a:solidFill>
              <a:latin typeface="+mj-lt"/>
              <a:ea typeface="+mj-ea"/>
              <a:cs typeface="+mj-cs"/>
            </a:endParaRPr>
          </a:p>
          <a:p>
            <a:pPr>
              <a:lnSpc>
                <a:spcPct val="110000"/>
              </a:lnSpc>
              <a:buClr>
                <a:schemeClr val="accent2"/>
              </a:buClr>
            </a:pPr>
            <a:endParaRPr lang="it-IT" sz="1200" dirty="0">
              <a:solidFill>
                <a:schemeClr val="accent1"/>
              </a:solidFill>
              <a:latin typeface="+mj-lt"/>
              <a:ea typeface="+mj-ea"/>
              <a:cs typeface="+mj-cs"/>
            </a:endParaRPr>
          </a:p>
        </p:txBody>
      </p:sp>
      <p:sp>
        <p:nvSpPr>
          <p:cNvPr id="21" name="Segnaposto numero diapositiva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it-IT" sz="1200" b="0" i="0" u="none" strike="noStrike" kern="1200" cap="none" spc="0" normalizeH="0" baseline="0" noProof="0" smtClean="0">
                <a:ln>
                  <a:noFill/>
                </a:ln>
                <a:solidFill>
                  <a:srgbClr val="3F3F3F">
                    <a:lumMod val="50000"/>
                    <a:lumOff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dirty="0">
              <a:ln>
                <a:noFill/>
              </a:ln>
              <a:solidFill>
                <a:srgbClr val="3F3F3F">
                  <a:lumMod val="50000"/>
                  <a:lumOff val="50000"/>
                </a:srgbClr>
              </a:solidFill>
              <a:effectLst/>
              <a:uLnTx/>
              <a:uFillTx/>
              <a:latin typeface="Calibri" panose="020F0502020204030204"/>
              <a:ea typeface="+mn-ea"/>
              <a:cs typeface="+mn-cs"/>
            </a:endParaRPr>
          </a:p>
        </p:txBody>
      </p:sp>
      <p:sp>
        <p:nvSpPr>
          <p:cNvPr id="3" name="Rettangolo 2"/>
          <p:cNvSpPr/>
          <p:nvPr/>
        </p:nvSpPr>
        <p:spPr>
          <a:xfrm>
            <a:off x="11071654" y="258064"/>
            <a:ext cx="815544" cy="53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600367"/>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xmlns="" id="{E3E5EE03-FBF6-46F5-8085-716AC6CE1C8C}"/>
              </a:ext>
            </a:extLst>
          </p:cNvPr>
          <p:cNvSpPr>
            <a:spLocks noGrp="1"/>
          </p:cNvSpPr>
          <p:nvPr>
            <p:ph type="title"/>
          </p:nvPr>
        </p:nvSpPr>
        <p:spPr>
          <a:xfrm>
            <a:off x="421844" y="525794"/>
            <a:ext cx="8333222" cy="1147969"/>
          </a:xfrm>
        </p:spPr>
        <p:txBody>
          <a:bodyPr rtlCol="0">
            <a:noAutofit/>
          </a:bodyPr>
          <a:lstStyle/>
          <a:p>
            <a:r>
              <a:rPr lang="it-IT" sz="3600" dirty="0"/>
              <a:t>EQUAL PARTICIPATION IN EMPLOYMENT: SOME OF THE MAIN RECOMMENDATIONS</a:t>
            </a:r>
            <a:endParaRPr lang="it-IT" sz="3600" b="0" dirty="0"/>
          </a:p>
        </p:txBody>
      </p:sp>
      <p:sp>
        <p:nvSpPr>
          <p:cNvPr id="16" name="Segnaposto contenuto 15">
            <a:extLst>
              <a:ext uri="{FF2B5EF4-FFF2-40B4-BE49-F238E27FC236}">
                <a16:creationId xmlns:a16="http://schemas.microsoft.com/office/drawing/2014/main" xmlns="" id="{1DCFA8A2-3FB8-48CA-933D-0800A9D2A2A2}"/>
              </a:ext>
            </a:extLst>
          </p:cNvPr>
          <p:cNvSpPr>
            <a:spLocks noGrp="1"/>
          </p:cNvSpPr>
          <p:nvPr>
            <p:ph sz="half" idx="13"/>
          </p:nvPr>
        </p:nvSpPr>
        <p:spPr>
          <a:xfrm>
            <a:off x="320638" y="2346453"/>
            <a:ext cx="10907535" cy="4192459"/>
          </a:xfrm>
        </p:spPr>
        <p:txBody>
          <a:bodyPr rtlCol="0">
            <a:noAutofit/>
          </a:bodyPr>
          <a:lstStyle/>
          <a:p>
            <a:pPr marL="0" indent="0">
              <a:lnSpc>
                <a:spcPct val="110000"/>
              </a:lnSpc>
              <a:buClr>
                <a:schemeClr val="accent2"/>
              </a:buClr>
              <a:buNone/>
            </a:pPr>
            <a:endParaRPr lang="en-US" sz="1800" b="1" dirty="0">
              <a:solidFill>
                <a:schemeClr val="accent1"/>
              </a:solidFill>
              <a:latin typeface="+mj-lt"/>
              <a:ea typeface="+mj-ea"/>
              <a:cs typeface="+mj-cs"/>
            </a:endParaRPr>
          </a:p>
          <a:p>
            <a:pPr>
              <a:lnSpc>
                <a:spcPct val="110000"/>
              </a:lnSpc>
              <a:buClr>
                <a:schemeClr val="accent2"/>
              </a:buClr>
            </a:pPr>
            <a:r>
              <a:rPr lang="en-US" sz="1800" dirty="0">
                <a:solidFill>
                  <a:schemeClr val="accent1"/>
                </a:solidFill>
                <a:latin typeface="+mj-lt"/>
                <a:ea typeface="+mj-ea"/>
                <a:cs typeface="+mj-cs"/>
              </a:rPr>
              <a:t>Promote the </a:t>
            </a:r>
            <a:r>
              <a:rPr lang="en-US" sz="1800" b="1" dirty="0">
                <a:solidFill>
                  <a:schemeClr val="accent1"/>
                </a:solidFill>
                <a:latin typeface="+mj-lt"/>
                <a:ea typeface="+mj-ea"/>
                <a:cs typeface="+mj-cs"/>
              </a:rPr>
              <a:t>adaptation of the employment and work organization to the needs of older people</a:t>
            </a:r>
            <a:r>
              <a:rPr lang="en-US" sz="1800" dirty="0">
                <a:solidFill>
                  <a:schemeClr val="accent1"/>
                </a:solidFill>
                <a:latin typeface="+mj-lt"/>
                <a:ea typeface="+mj-ea"/>
                <a:cs typeface="+mj-cs"/>
              </a:rPr>
              <a:t>, taking into account the specific needs of older women, with a view to allowing them to remain in paid work, before and after their pensionable age;</a:t>
            </a:r>
          </a:p>
          <a:p>
            <a:pPr>
              <a:lnSpc>
                <a:spcPct val="110000"/>
              </a:lnSpc>
              <a:buClr>
                <a:schemeClr val="accent2"/>
              </a:buClr>
            </a:pPr>
            <a:endParaRPr lang="en-US" sz="1800" dirty="0">
              <a:solidFill>
                <a:schemeClr val="accent1"/>
              </a:solidFill>
              <a:latin typeface="+mj-lt"/>
              <a:ea typeface="+mj-ea"/>
              <a:cs typeface="+mj-cs"/>
            </a:endParaRPr>
          </a:p>
          <a:p>
            <a:pPr>
              <a:lnSpc>
                <a:spcPct val="110000"/>
              </a:lnSpc>
              <a:buClr>
                <a:schemeClr val="accent2"/>
              </a:buClr>
            </a:pPr>
            <a:r>
              <a:rPr lang="en-US" sz="1800" dirty="0">
                <a:solidFill>
                  <a:schemeClr val="accent1"/>
                </a:solidFill>
                <a:latin typeface="+mj-lt"/>
                <a:ea typeface="+mj-ea"/>
                <a:cs typeface="+mj-cs"/>
              </a:rPr>
              <a:t>Take the necessary steps to </a:t>
            </a:r>
            <a:r>
              <a:rPr lang="en-US" sz="1800" b="1" dirty="0">
                <a:solidFill>
                  <a:schemeClr val="accent1"/>
                </a:solidFill>
                <a:latin typeface="+mj-lt"/>
                <a:ea typeface="+mj-ea"/>
                <a:cs typeface="+mj-cs"/>
              </a:rPr>
              <a:t>remove the elements of national pension systems, and of the related reforms, that cause gender imbalances in pensions</a:t>
            </a:r>
            <a:r>
              <a:rPr lang="en-US" sz="1800" dirty="0">
                <a:solidFill>
                  <a:schemeClr val="accent1"/>
                </a:solidFill>
                <a:latin typeface="+mj-lt"/>
                <a:ea typeface="+mj-ea"/>
                <a:cs typeface="+mj-cs"/>
              </a:rPr>
              <a:t>, taking into account the gender impact of any future pension reform; any policy changes related to pensions should be measured against their impact on the gender gap. </a:t>
            </a:r>
          </a:p>
          <a:p>
            <a:pPr>
              <a:lnSpc>
                <a:spcPct val="110000"/>
              </a:lnSpc>
              <a:buClr>
                <a:schemeClr val="accent2"/>
              </a:buClr>
            </a:pPr>
            <a:endParaRPr lang="en-US" sz="1800" dirty="0">
              <a:solidFill>
                <a:schemeClr val="accent1"/>
              </a:solidFill>
              <a:latin typeface="+mj-lt"/>
              <a:ea typeface="+mj-ea"/>
              <a:cs typeface="+mj-cs"/>
            </a:endParaRPr>
          </a:p>
          <a:p>
            <a:pPr>
              <a:lnSpc>
                <a:spcPct val="110000"/>
              </a:lnSpc>
              <a:buClr>
                <a:schemeClr val="accent2"/>
              </a:buClr>
            </a:pPr>
            <a:endParaRPr lang="en-US" sz="1800" dirty="0">
              <a:solidFill>
                <a:schemeClr val="accent1"/>
              </a:solidFill>
              <a:latin typeface="+mj-lt"/>
              <a:ea typeface="+mj-ea"/>
              <a:cs typeface="+mj-cs"/>
            </a:endParaRPr>
          </a:p>
          <a:p>
            <a:pPr>
              <a:lnSpc>
                <a:spcPct val="110000"/>
              </a:lnSpc>
              <a:buClr>
                <a:schemeClr val="accent2"/>
              </a:buClr>
            </a:pPr>
            <a:endParaRPr lang="en-US" sz="1800" dirty="0" smtClean="0">
              <a:solidFill>
                <a:schemeClr val="accent1"/>
              </a:solidFill>
              <a:latin typeface="+mj-lt"/>
              <a:ea typeface="+mj-ea"/>
              <a:cs typeface="+mj-cs"/>
            </a:endParaRPr>
          </a:p>
          <a:p>
            <a:pPr>
              <a:lnSpc>
                <a:spcPct val="110000"/>
              </a:lnSpc>
              <a:buClr>
                <a:schemeClr val="accent2"/>
              </a:buClr>
            </a:pPr>
            <a:endParaRPr lang="it-IT" sz="1200" dirty="0">
              <a:solidFill>
                <a:schemeClr val="accent1"/>
              </a:solidFill>
              <a:latin typeface="+mj-lt"/>
              <a:ea typeface="+mj-ea"/>
              <a:cs typeface="+mj-cs"/>
            </a:endParaRPr>
          </a:p>
        </p:txBody>
      </p:sp>
      <p:sp>
        <p:nvSpPr>
          <p:cNvPr id="21" name="Segnaposto numero diapositiva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it-IT" sz="1200" b="0" i="0" u="none" strike="noStrike" kern="1200" cap="none" spc="0" normalizeH="0" baseline="0" noProof="0" smtClean="0">
                <a:ln>
                  <a:noFill/>
                </a:ln>
                <a:solidFill>
                  <a:srgbClr val="3F3F3F">
                    <a:lumMod val="50000"/>
                    <a:lumOff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dirty="0">
              <a:ln>
                <a:noFill/>
              </a:ln>
              <a:solidFill>
                <a:srgbClr val="3F3F3F">
                  <a:lumMod val="50000"/>
                  <a:lumOff val="50000"/>
                </a:srgbClr>
              </a:solidFill>
              <a:effectLst/>
              <a:uLnTx/>
              <a:uFillTx/>
              <a:latin typeface="Calibri" panose="020F0502020204030204"/>
              <a:ea typeface="+mn-ea"/>
              <a:cs typeface="+mn-cs"/>
            </a:endParaRPr>
          </a:p>
        </p:txBody>
      </p:sp>
      <p:sp>
        <p:nvSpPr>
          <p:cNvPr id="3" name="Rettangolo 2"/>
          <p:cNvSpPr/>
          <p:nvPr/>
        </p:nvSpPr>
        <p:spPr>
          <a:xfrm>
            <a:off x="11071654" y="258064"/>
            <a:ext cx="815544" cy="53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03646"/>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xmlns="" id="{E3E5EE03-FBF6-46F5-8085-716AC6CE1C8C}"/>
              </a:ext>
            </a:extLst>
          </p:cNvPr>
          <p:cNvSpPr>
            <a:spLocks noGrp="1"/>
          </p:cNvSpPr>
          <p:nvPr>
            <p:ph type="title"/>
          </p:nvPr>
        </p:nvSpPr>
        <p:spPr>
          <a:xfrm>
            <a:off x="421844" y="525794"/>
            <a:ext cx="8333222" cy="1147969"/>
          </a:xfrm>
        </p:spPr>
        <p:txBody>
          <a:bodyPr rtlCol="0">
            <a:noAutofit/>
          </a:bodyPr>
          <a:lstStyle/>
          <a:p>
            <a:r>
              <a:rPr lang="it-IT" sz="3600" dirty="0"/>
              <a:t>EQUAL PARTICIPATION IN EMPLOYMENT: SOME OF THE MAIN RECOMMENDATIONS</a:t>
            </a:r>
            <a:endParaRPr lang="it-IT" sz="3600" b="0" dirty="0"/>
          </a:p>
        </p:txBody>
      </p:sp>
      <p:sp>
        <p:nvSpPr>
          <p:cNvPr id="16" name="Segnaposto contenuto 15">
            <a:extLst>
              <a:ext uri="{FF2B5EF4-FFF2-40B4-BE49-F238E27FC236}">
                <a16:creationId xmlns:a16="http://schemas.microsoft.com/office/drawing/2014/main" xmlns="" id="{1DCFA8A2-3FB8-48CA-933D-0800A9D2A2A2}"/>
              </a:ext>
            </a:extLst>
          </p:cNvPr>
          <p:cNvSpPr>
            <a:spLocks noGrp="1"/>
          </p:cNvSpPr>
          <p:nvPr>
            <p:ph sz="half" idx="13"/>
          </p:nvPr>
        </p:nvSpPr>
        <p:spPr>
          <a:xfrm>
            <a:off x="345351" y="2174789"/>
            <a:ext cx="10907535" cy="4546686"/>
          </a:xfrm>
        </p:spPr>
        <p:txBody>
          <a:bodyPr rtlCol="0">
            <a:noAutofit/>
          </a:bodyPr>
          <a:lstStyle/>
          <a:p>
            <a:pPr marL="0" indent="0">
              <a:lnSpc>
                <a:spcPct val="110000"/>
              </a:lnSpc>
              <a:buClr>
                <a:schemeClr val="accent2"/>
              </a:buClr>
              <a:buNone/>
            </a:pPr>
            <a:r>
              <a:rPr lang="en-US" sz="1800" b="1" u="sng" dirty="0">
                <a:solidFill>
                  <a:schemeClr val="accent1"/>
                </a:solidFill>
                <a:latin typeface="+mj-lt"/>
                <a:ea typeface="+mj-ea"/>
                <a:cs typeface="+mj-cs"/>
              </a:rPr>
              <a:t>To </a:t>
            </a:r>
            <a:r>
              <a:rPr lang="en-US" sz="1800" b="1" u="sng" dirty="0" smtClean="0">
                <a:solidFill>
                  <a:schemeClr val="accent1"/>
                </a:solidFill>
                <a:latin typeface="+mj-lt"/>
                <a:ea typeface="+mj-ea"/>
                <a:cs typeface="+mj-cs"/>
              </a:rPr>
              <a:t>both the European Commission and the Member </a:t>
            </a:r>
            <a:r>
              <a:rPr lang="en-US" sz="1800" b="1" u="sng" dirty="0">
                <a:solidFill>
                  <a:schemeClr val="accent1"/>
                </a:solidFill>
                <a:latin typeface="+mj-lt"/>
                <a:ea typeface="+mj-ea"/>
                <a:cs typeface="+mj-cs"/>
              </a:rPr>
              <a:t>States</a:t>
            </a:r>
            <a:r>
              <a:rPr lang="en-US" sz="1800" b="1" dirty="0">
                <a:solidFill>
                  <a:schemeClr val="accent1"/>
                </a:solidFill>
                <a:latin typeface="+mj-lt"/>
                <a:ea typeface="+mj-ea"/>
                <a:cs typeface="+mj-cs"/>
              </a:rPr>
              <a:t>: </a:t>
            </a:r>
            <a:endParaRPr lang="en-US" sz="1800" b="1" dirty="0" smtClean="0">
              <a:solidFill>
                <a:schemeClr val="accent1"/>
              </a:solidFill>
              <a:latin typeface="+mj-lt"/>
              <a:ea typeface="+mj-ea"/>
              <a:cs typeface="+mj-cs"/>
            </a:endParaRPr>
          </a:p>
          <a:p>
            <a:pPr marL="0" indent="0">
              <a:lnSpc>
                <a:spcPct val="110000"/>
              </a:lnSpc>
              <a:buClr>
                <a:schemeClr val="accent2"/>
              </a:buClr>
              <a:buNone/>
            </a:pPr>
            <a:endParaRPr lang="en-US" sz="1800" b="1" dirty="0">
              <a:solidFill>
                <a:schemeClr val="accent1"/>
              </a:solidFill>
              <a:latin typeface="+mj-lt"/>
              <a:ea typeface="+mj-ea"/>
              <a:cs typeface="+mj-cs"/>
            </a:endParaRPr>
          </a:p>
          <a:p>
            <a:pPr>
              <a:lnSpc>
                <a:spcPct val="110000"/>
              </a:lnSpc>
              <a:buClr>
                <a:schemeClr val="accent2"/>
              </a:buClr>
            </a:pPr>
            <a:r>
              <a:rPr lang="en-US" sz="1800" dirty="0">
                <a:solidFill>
                  <a:schemeClr val="accent1"/>
                </a:solidFill>
                <a:latin typeface="+mj-lt"/>
                <a:ea typeface="+mj-ea"/>
                <a:cs typeface="+mj-cs"/>
              </a:rPr>
              <a:t>Improve the </a:t>
            </a:r>
            <a:r>
              <a:rPr lang="en-US" sz="1800" b="1" dirty="0">
                <a:solidFill>
                  <a:schemeClr val="accent1"/>
                </a:solidFill>
                <a:latin typeface="+mj-lt"/>
                <a:ea typeface="+mj-ea"/>
                <a:cs typeface="+mj-cs"/>
              </a:rPr>
              <a:t>collection of EU and national data on all aspects of informal and undeclared care work</a:t>
            </a:r>
            <a:r>
              <a:rPr lang="en-US" sz="1800" dirty="0">
                <a:solidFill>
                  <a:schemeClr val="accent1"/>
                </a:solidFill>
                <a:latin typeface="+mj-lt"/>
                <a:ea typeface="+mj-ea"/>
                <a:cs typeface="+mj-cs"/>
              </a:rPr>
              <a:t>, including on the changing demographics and care needs, the indirect costs of informal and undeclared care work, and their link to the rapidly changing society and migratory flows, in collaboration with Eurostat and the national statistics offices</a:t>
            </a:r>
          </a:p>
          <a:p>
            <a:pPr>
              <a:lnSpc>
                <a:spcPct val="110000"/>
              </a:lnSpc>
              <a:buClr>
                <a:schemeClr val="accent2"/>
              </a:buClr>
            </a:pPr>
            <a:endParaRPr lang="en-US" sz="1800" dirty="0">
              <a:solidFill>
                <a:schemeClr val="accent1"/>
              </a:solidFill>
              <a:latin typeface="+mj-lt"/>
              <a:ea typeface="+mj-ea"/>
              <a:cs typeface="+mj-cs"/>
            </a:endParaRPr>
          </a:p>
          <a:p>
            <a:pPr>
              <a:lnSpc>
                <a:spcPct val="110000"/>
              </a:lnSpc>
              <a:buClr>
                <a:schemeClr val="accent2"/>
              </a:buClr>
            </a:pPr>
            <a:r>
              <a:rPr lang="en-US" sz="1800" dirty="0">
                <a:solidFill>
                  <a:schemeClr val="accent1"/>
                </a:solidFill>
                <a:latin typeface="+mj-lt"/>
                <a:ea typeface="+mj-ea"/>
                <a:cs typeface="+mj-cs"/>
              </a:rPr>
              <a:t>Promote </a:t>
            </a:r>
            <a:r>
              <a:rPr lang="en-US" sz="1800" b="1" dirty="0" err="1">
                <a:solidFill>
                  <a:schemeClr val="accent1"/>
                </a:solidFill>
                <a:latin typeface="+mj-lt"/>
                <a:ea typeface="+mj-ea"/>
                <a:cs typeface="+mj-cs"/>
              </a:rPr>
              <a:t>programmes</a:t>
            </a:r>
            <a:r>
              <a:rPr lang="en-US" sz="1800" b="1" dirty="0">
                <a:solidFill>
                  <a:schemeClr val="accent1"/>
                </a:solidFill>
                <a:latin typeface="+mj-lt"/>
                <a:ea typeface="+mj-ea"/>
                <a:cs typeface="+mj-cs"/>
              </a:rPr>
              <a:t> and policies that </a:t>
            </a:r>
            <a:r>
              <a:rPr lang="en-US" sz="1800" b="1" dirty="0" err="1">
                <a:solidFill>
                  <a:schemeClr val="accent1"/>
                </a:solidFill>
                <a:latin typeface="+mj-lt"/>
                <a:ea typeface="+mj-ea"/>
                <a:cs typeface="+mj-cs"/>
              </a:rPr>
              <a:t>recognise</a:t>
            </a:r>
            <a:r>
              <a:rPr lang="en-US" sz="1800" b="1" dirty="0">
                <a:solidFill>
                  <a:schemeClr val="accent1"/>
                </a:solidFill>
                <a:latin typeface="+mj-lt"/>
                <a:ea typeface="+mj-ea"/>
                <a:cs typeface="+mj-cs"/>
              </a:rPr>
              <a:t> and take account of the specific circumstances and needs of </a:t>
            </a:r>
            <a:r>
              <a:rPr lang="en-US" sz="1800" b="1" dirty="0" err="1">
                <a:solidFill>
                  <a:schemeClr val="accent1"/>
                </a:solidFill>
                <a:latin typeface="+mj-lt"/>
                <a:ea typeface="+mj-ea"/>
                <a:cs typeface="+mj-cs"/>
              </a:rPr>
              <a:t>carers</a:t>
            </a:r>
            <a:r>
              <a:rPr lang="en-US" sz="1800" b="1" dirty="0">
                <a:solidFill>
                  <a:schemeClr val="accent1"/>
                </a:solidFill>
                <a:latin typeface="+mj-lt"/>
                <a:ea typeface="+mj-ea"/>
                <a:cs typeface="+mj-cs"/>
              </a:rPr>
              <a:t>, particularly women, mothers and caregivers in precarious employment</a:t>
            </a:r>
            <a:r>
              <a:rPr lang="en-US" sz="1800" dirty="0">
                <a:solidFill>
                  <a:schemeClr val="accent1"/>
                </a:solidFill>
                <a:latin typeface="+mj-lt"/>
                <a:ea typeface="+mj-ea"/>
                <a:cs typeface="+mj-cs"/>
              </a:rPr>
              <a:t>, so as to improve access to family-friendly measures, flexible and smart working arrangements for women and men. </a:t>
            </a:r>
          </a:p>
          <a:p>
            <a:pPr>
              <a:lnSpc>
                <a:spcPct val="110000"/>
              </a:lnSpc>
              <a:buClr>
                <a:schemeClr val="accent2"/>
              </a:buClr>
            </a:pPr>
            <a:endParaRPr lang="en-US" sz="1800" dirty="0" smtClean="0">
              <a:solidFill>
                <a:schemeClr val="accent1"/>
              </a:solidFill>
              <a:latin typeface="+mj-lt"/>
              <a:ea typeface="+mj-ea"/>
              <a:cs typeface="+mj-cs"/>
            </a:endParaRPr>
          </a:p>
          <a:p>
            <a:pPr>
              <a:lnSpc>
                <a:spcPct val="110000"/>
              </a:lnSpc>
              <a:buClr>
                <a:schemeClr val="accent2"/>
              </a:buClr>
            </a:pPr>
            <a:endParaRPr lang="it-IT" sz="1200" dirty="0">
              <a:solidFill>
                <a:schemeClr val="accent1"/>
              </a:solidFill>
              <a:latin typeface="+mj-lt"/>
              <a:ea typeface="+mj-ea"/>
              <a:cs typeface="+mj-cs"/>
            </a:endParaRPr>
          </a:p>
        </p:txBody>
      </p:sp>
      <p:sp>
        <p:nvSpPr>
          <p:cNvPr id="21" name="Segnaposto numero diapositiva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it-IT" sz="1200" b="0" i="0" u="none" strike="noStrike" kern="1200" cap="none" spc="0" normalizeH="0" baseline="0" noProof="0" smtClean="0">
                <a:ln>
                  <a:noFill/>
                </a:ln>
                <a:solidFill>
                  <a:srgbClr val="3F3F3F">
                    <a:lumMod val="50000"/>
                    <a:lumOff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dirty="0">
              <a:ln>
                <a:noFill/>
              </a:ln>
              <a:solidFill>
                <a:srgbClr val="3F3F3F">
                  <a:lumMod val="50000"/>
                  <a:lumOff val="50000"/>
                </a:srgbClr>
              </a:solidFill>
              <a:effectLst/>
              <a:uLnTx/>
              <a:uFillTx/>
              <a:latin typeface="Calibri" panose="020F0502020204030204"/>
              <a:ea typeface="+mn-ea"/>
              <a:cs typeface="+mn-cs"/>
            </a:endParaRPr>
          </a:p>
        </p:txBody>
      </p:sp>
      <p:sp>
        <p:nvSpPr>
          <p:cNvPr id="3" name="Rettangolo 2"/>
          <p:cNvSpPr/>
          <p:nvPr/>
        </p:nvSpPr>
        <p:spPr>
          <a:xfrm>
            <a:off x="11071654" y="258064"/>
            <a:ext cx="815544" cy="53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209456"/>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xmlns="" id="{E3E5EE03-FBF6-46F5-8085-716AC6CE1C8C}"/>
              </a:ext>
            </a:extLst>
          </p:cNvPr>
          <p:cNvSpPr>
            <a:spLocks noGrp="1"/>
          </p:cNvSpPr>
          <p:nvPr>
            <p:ph type="title"/>
          </p:nvPr>
        </p:nvSpPr>
        <p:spPr>
          <a:xfrm>
            <a:off x="520698" y="512848"/>
            <a:ext cx="8333222" cy="1147969"/>
          </a:xfrm>
        </p:spPr>
        <p:txBody>
          <a:bodyPr rtlCol="0">
            <a:noAutofit/>
          </a:bodyPr>
          <a:lstStyle/>
          <a:p>
            <a:r>
              <a:rPr lang="it-IT" sz="3600" dirty="0"/>
              <a:t>THIRD AREA: SOME OF THE IDENTIFIED CHALLENGES</a:t>
            </a:r>
            <a:endParaRPr lang="it-IT" sz="3600" b="0" dirty="0"/>
          </a:p>
        </p:txBody>
      </p:sp>
      <p:sp>
        <p:nvSpPr>
          <p:cNvPr id="16" name="Segnaposto contenuto 15">
            <a:extLst>
              <a:ext uri="{FF2B5EF4-FFF2-40B4-BE49-F238E27FC236}">
                <a16:creationId xmlns:a16="http://schemas.microsoft.com/office/drawing/2014/main" xmlns="" id="{1DCFA8A2-3FB8-48CA-933D-0800A9D2A2A2}"/>
              </a:ext>
            </a:extLst>
          </p:cNvPr>
          <p:cNvSpPr>
            <a:spLocks noGrp="1"/>
          </p:cNvSpPr>
          <p:nvPr>
            <p:ph sz="half" idx="13"/>
          </p:nvPr>
        </p:nvSpPr>
        <p:spPr>
          <a:xfrm>
            <a:off x="345352" y="2141838"/>
            <a:ext cx="6920422" cy="4214512"/>
          </a:xfrm>
        </p:spPr>
        <p:txBody>
          <a:bodyPr rtlCol="0">
            <a:normAutofit fontScale="77500" lnSpcReduction="20000"/>
          </a:bodyPr>
          <a:lstStyle/>
          <a:p>
            <a:pPr>
              <a:buClr>
                <a:schemeClr val="accent2"/>
              </a:buClr>
            </a:pPr>
            <a:r>
              <a:rPr lang="en-US" dirty="0"/>
              <a:t>More than </a:t>
            </a:r>
            <a:r>
              <a:rPr lang="en-US" b="1" dirty="0"/>
              <a:t>20% of older women are at risk of poverty or social exclusion</a:t>
            </a:r>
            <a:r>
              <a:rPr lang="en-US" dirty="0"/>
              <a:t> in the EU compared to around 15% of older men </a:t>
            </a:r>
          </a:p>
          <a:p>
            <a:pPr>
              <a:buClr>
                <a:schemeClr val="accent2"/>
              </a:buClr>
            </a:pPr>
            <a:endParaRPr lang="en-US" dirty="0"/>
          </a:p>
          <a:p>
            <a:pPr>
              <a:buClr>
                <a:schemeClr val="accent2"/>
              </a:buClr>
            </a:pPr>
            <a:r>
              <a:rPr lang="en-US" b="1" dirty="0"/>
              <a:t>Women in general live longer than men but may spend a longer proportion of their lives in ill health</a:t>
            </a:r>
            <a:r>
              <a:rPr lang="en-US" dirty="0"/>
              <a:t>. Older women are often more likely than men to suffer from diseases leading to chronic illness</a:t>
            </a:r>
          </a:p>
          <a:p>
            <a:pPr>
              <a:buClr>
                <a:schemeClr val="accent2"/>
              </a:buClr>
            </a:pPr>
            <a:endParaRPr lang="en-US" dirty="0"/>
          </a:p>
          <a:p>
            <a:pPr>
              <a:buClr>
                <a:schemeClr val="accent2"/>
              </a:buClr>
            </a:pPr>
            <a:r>
              <a:rPr lang="en-US" dirty="0"/>
              <a:t>Lower or no income during the working age lead to </a:t>
            </a:r>
            <a:r>
              <a:rPr lang="en-US" b="1" dirty="0"/>
              <a:t>lower levels of pensions</a:t>
            </a:r>
            <a:r>
              <a:rPr lang="en-US" dirty="0"/>
              <a:t>, particularly as a result of widowhood or separation. </a:t>
            </a:r>
          </a:p>
          <a:p>
            <a:pPr>
              <a:buClr>
                <a:schemeClr val="accent2"/>
              </a:buClr>
            </a:pPr>
            <a:endParaRPr lang="en-US" dirty="0"/>
          </a:p>
          <a:p>
            <a:pPr>
              <a:buClr>
                <a:schemeClr val="accent2"/>
              </a:buClr>
            </a:pPr>
            <a:r>
              <a:rPr lang="en-US" dirty="0"/>
              <a:t>Poverty and the lack of economic independence also put older women in a dependent situation to their partner. This results in a higher risk for </a:t>
            </a:r>
            <a:r>
              <a:rPr lang="en-US" b="1" dirty="0"/>
              <a:t>gender-based violence </a:t>
            </a:r>
            <a:r>
              <a:rPr lang="en-US" dirty="0"/>
              <a:t>as dependency limits the possibility to leave a violent situation.</a:t>
            </a:r>
          </a:p>
          <a:p>
            <a:pPr rtl="0">
              <a:buClr>
                <a:schemeClr val="accent2"/>
              </a:buClr>
            </a:pPr>
            <a:endParaRPr lang="it-IT" dirty="0"/>
          </a:p>
        </p:txBody>
      </p:sp>
      <p:sp>
        <p:nvSpPr>
          <p:cNvPr id="21" name="Segnaposto numero diapositiva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it-IT" sz="1200" b="0" i="0" u="none" strike="noStrike" kern="1200" cap="none" spc="0" normalizeH="0" baseline="0" noProof="0" smtClean="0">
                <a:ln>
                  <a:noFill/>
                </a:ln>
                <a:solidFill>
                  <a:srgbClr val="3F3F3F">
                    <a:lumMod val="50000"/>
                    <a:lumOff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dirty="0">
              <a:ln>
                <a:noFill/>
              </a:ln>
              <a:solidFill>
                <a:srgbClr val="3F3F3F">
                  <a:lumMod val="50000"/>
                  <a:lumOff val="50000"/>
                </a:srgbClr>
              </a:solidFill>
              <a:effectLst/>
              <a:uLnTx/>
              <a:uFillTx/>
              <a:latin typeface="Calibri" panose="020F0502020204030204"/>
              <a:ea typeface="+mn-ea"/>
              <a:cs typeface="+mn-cs"/>
            </a:endParaRPr>
          </a:p>
        </p:txBody>
      </p:sp>
      <p:sp>
        <p:nvSpPr>
          <p:cNvPr id="3" name="Rettangolo 2"/>
          <p:cNvSpPr/>
          <p:nvPr/>
        </p:nvSpPr>
        <p:spPr>
          <a:xfrm>
            <a:off x="11071654" y="258064"/>
            <a:ext cx="815544" cy="53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189" y="2141837"/>
            <a:ext cx="3410465" cy="3606147"/>
          </a:xfrm>
          <a:prstGeom prst="rect">
            <a:avLst/>
          </a:prstGeom>
        </p:spPr>
      </p:pic>
    </p:spTree>
    <p:extLst>
      <p:ext uri="{BB962C8B-B14F-4D97-AF65-F5344CB8AC3E}">
        <p14:creationId xmlns:p14="http://schemas.microsoft.com/office/powerpoint/2010/main" val="2829725696"/>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olo 3">
            <a:extLst>
              <a:ext uri="{FF2B5EF4-FFF2-40B4-BE49-F238E27FC236}">
                <a16:creationId xmlns:a16="http://schemas.microsoft.com/office/drawing/2014/main" xmlns="" id="{1ABD613F-111C-41D6-9F8E-8B2C42A5E047}"/>
              </a:ext>
            </a:extLst>
          </p:cNvPr>
          <p:cNvSpPr>
            <a:spLocks noGrp="1"/>
          </p:cNvSpPr>
          <p:nvPr>
            <p:ph type="title"/>
          </p:nvPr>
        </p:nvSpPr>
        <p:spPr>
          <a:xfrm>
            <a:off x="531377" y="876244"/>
            <a:ext cx="11413487" cy="1215566"/>
          </a:xfrm>
        </p:spPr>
        <p:txBody>
          <a:bodyPr rtlCol="0">
            <a:normAutofit/>
          </a:bodyPr>
          <a:lstStyle/>
          <a:p>
            <a:r>
              <a:rPr lang="it-IT" dirty="0"/>
              <a:t>THIRD AREA: POSSIBLE SOLUTIONS</a:t>
            </a:r>
            <a:endParaRPr lang="it-IT" b="0" dirty="0"/>
          </a:p>
        </p:txBody>
      </p:sp>
      <p:sp>
        <p:nvSpPr>
          <p:cNvPr id="42" name="Segnaposto contenuto 6">
            <a:extLst>
              <a:ext uri="{FF2B5EF4-FFF2-40B4-BE49-F238E27FC236}">
                <a16:creationId xmlns:a16="http://schemas.microsoft.com/office/drawing/2014/main" xmlns="" id="{55EACD59-7C51-4810-94C6-BCB4D12346DC}"/>
              </a:ext>
            </a:extLst>
          </p:cNvPr>
          <p:cNvSpPr>
            <a:spLocks noGrp="1"/>
          </p:cNvSpPr>
          <p:nvPr>
            <p:ph idx="1"/>
          </p:nvPr>
        </p:nvSpPr>
        <p:spPr>
          <a:xfrm>
            <a:off x="333668" y="2551798"/>
            <a:ext cx="11413486" cy="3987114"/>
          </a:xfrm>
        </p:spPr>
        <p:txBody>
          <a:bodyPr rtlCol="0">
            <a:noAutofit/>
          </a:bodyPr>
          <a:lstStyle/>
          <a:p>
            <a:pPr algn="just"/>
            <a:r>
              <a:rPr lang="it-IT" sz="1600" b="1" dirty="0"/>
              <a:t>Smarter </a:t>
            </a:r>
            <a:r>
              <a:rPr lang="it-IT" sz="1600" b="1" dirty="0" err="1"/>
              <a:t>urban</a:t>
            </a:r>
            <a:r>
              <a:rPr lang="it-IT" sz="1600" b="1" dirty="0"/>
              <a:t> and </a:t>
            </a:r>
            <a:r>
              <a:rPr lang="it-IT" sz="1600" b="1" dirty="0" err="1"/>
              <a:t>rural</a:t>
            </a:r>
            <a:r>
              <a:rPr lang="it-IT" sz="1600" b="1" dirty="0"/>
              <a:t> planning</a:t>
            </a:r>
            <a:r>
              <a:rPr lang="it-IT" sz="1600" dirty="0"/>
              <a:t> </a:t>
            </a:r>
            <a:r>
              <a:rPr lang="it-IT" sz="1600" dirty="0" err="1"/>
              <a:t>policies</a:t>
            </a:r>
            <a:r>
              <a:rPr lang="it-IT" sz="1600" dirty="0"/>
              <a:t> are </a:t>
            </a:r>
            <a:r>
              <a:rPr lang="it-IT" sz="1600" dirty="0" err="1"/>
              <a:t>necessary</a:t>
            </a:r>
            <a:r>
              <a:rPr lang="it-IT" sz="1600" dirty="0"/>
              <a:t>, </a:t>
            </a:r>
            <a:r>
              <a:rPr lang="it-IT" sz="1600" dirty="0" err="1"/>
              <a:t>as</a:t>
            </a:r>
            <a:r>
              <a:rPr lang="it-IT" sz="1600" dirty="0"/>
              <a:t> </a:t>
            </a:r>
            <a:r>
              <a:rPr lang="it-IT" sz="1600" dirty="0" err="1"/>
              <a:t>well</a:t>
            </a:r>
            <a:r>
              <a:rPr lang="it-IT" sz="1600" dirty="0"/>
              <a:t> </a:t>
            </a:r>
            <a:r>
              <a:rPr lang="it-IT" sz="1600" dirty="0" err="1"/>
              <a:t>as</a:t>
            </a:r>
            <a:r>
              <a:rPr lang="it-IT" sz="1600" dirty="0"/>
              <a:t> to </a:t>
            </a:r>
            <a:r>
              <a:rPr lang="it-IT" sz="1600" dirty="0" err="1"/>
              <a:t>explore</a:t>
            </a:r>
            <a:r>
              <a:rPr lang="it-IT" sz="1600" dirty="0"/>
              <a:t>, </a:t>
            </a:r>
            <a:r>
              <a:rPr lang="it-IT" sz="1600" dirty="0" err="1"/>
              <a:t>analyze</a:t>
            </a:r>
            <a:r>
              <a:rPr lang="it-IT" sz="1600" dirty="0"/>
              <a:t> and </a:t>
            </a:r>
            <a:r>
              <a:rPr lang="it-IT" sz="1600" dirty="0" err="1"/>
              <a:t>invest</a:t>
            </a:r>
            <a:r>
              <a:rPr lang="it-IT" sz="1600" dirty="0"/>
              <a:t> in innovative </a:t>
            </a:r>
            <a:r>
              <a:rPr lang="it-IT" sz="1600" dirty="0" err="1"/>
              <a:t>solutions</a:t>
            </a:r>
            <a:r>
              <a:rPr lang="it-IT" sz="1600" dirty="0"/>
              <a:t> </a:t>
            </a:r>
            <a:r>
              <a:rPr lang="it-IT" sz="1600" dirty="0" err="1"/>
              <a:t>embracing</a:t>
            </a:r>
            <a:r>
              <a:rPr lang="it-IT" sz="1600" dirty="0"/>
              <a:t> and </a:t>
            </a:r>
            <a:r>
              <a:rPr lang="it-IT" sz="1600" b="1" dirty="0" err="1"/>
              <a:t>recognizing</a:t>
            </a:r>
            <a:r>
              <a:rPr lang="it-IT" sz="1600" b="1" dirty="0"/>
              <a:t> the </a:t>
            </a:r>
            <a:r>
              <a:rPr lang="it-IT" sz="1600" b="1" dirty="0" err="1"/>
              <a:t>value</a:t>
            </a:r>
            <a:r>
              <a:rPr lang="it-IT" sz="1600" b="1" dirty="0"/>
              <a:t> of </a:t>
            </a:r>
            <a:r>
              <a:rPr lang="it-IT" sz="1600" b="1" dirty="0" err="1"/>
              <a:t>intergenerational</a:t>
            </a:r>
            <a:r>
              <a:rPr lang="it-IT" sz="1600" b="1" dirty="0"/>
              <a:t> </a:t>
            </a:r>
            <a:r>
              <a:rPr lang="it-IT" sz="1600" b="1" dirty="0" err="1"/>
              <a:t>housing</a:t>
            </a:r>
            <a:r>
              <a:rPr lang="it-IT" sz="1600" b="1" dirty="0"/>
              <a:t> </a:t>
            </a:r>
            <a:r>
              <a:rPr lang="it-IT" sz="1600" b="1" dirty="0" err="1"/>
              <a:t>initiatives</a:t>
            </a:r>
            <a:r>
              <a:rPr lang="it-IT" sz="1600" dirty="0"/>
              <a:t> </a:t>
            </a:r>
          </a:p>
          <a:p>
            <a:pPr algn="just"/>
            <a:endParaRPr lang="it-IT" sz="1600" dirty="0"/>
          </a:p>
          <a:p>
            <a:pPr algn="just"/>
            <a:r>
              <a:rPr lang="it-IT" sz="1600" b="1" dirty="0"/>
              <a:t>Innovative </a:t>
            </a:r>
            <a:r>
              <a:rPr lang="it-IT" sz="1600" b="1" dirty="0" err="1"/>
              <a:t>technology</a:t>
            </a:r>
            <a:r>
              <a:rPr lang="it-IT" sz="1600" b="1" dirty="0"/>
              <a:t> </a:t>
            </a:r>
            <a:r>
              <a:rPr lang="it-IT" sz="1600" b="1" dirty="0" err="1"/>
              <a:t>solutions</a:t>
            </a:r>
            <a:r>
              <a:rPr lang="it-IT" sz="1600" b="1" dirty="0"/>
              <a:t> </a:t>
            </a:r>
            <a:r>
              <a:rPr lang="it-IT" sz="1600" b="1" dirty="0" err="1"/>
              <a:t>integrated</a:t>
            </a:r>
            <a:r>
              <a:rPr lang="it-IT" sz="1600" b="1" dirty="0"/>
              <a:t> </a:t>
            </a:r>
            <a:r>
              <a:rPr lang="it-IT" sz="1600" b="1" dirty="0" err="1"/>
              <a:t>into</a:t>
            </a:r>
            <a:r>
              <a:rPr lang="it-IT" sz="1600" b="1" dirty="0"/>
              <a:t> the </a:t>
            </a:r>
            <a:r>
              <a:rPr lang="it-IT" sz="1600" b="1" dirty="0" err="1"/>
              <a:t>functioning</a:t>
            </a:r>
            <a:r>
              <a:rPr lang="it-IT" sz="1600" b="1" dirty="0"/>
              <a:t> of </a:t>
            </a:r>
            <a:r>
              <a:rPr lang="it-IT" sz="1600" b="1" dirty="0" err="1"/>
              <a:t>cities</a:t>
            </a:r>
            <a:r>
              <a:rPr lang="it-IT" sz="1600" dirty="0"/>
              <a:t> and </a:t>
            </a:r>
            <a:r>
              <a:rPr lang="it-IT" sz="1600" dirty="0" err="1"/>
              <a:t>regions</a:t>
            </a:r>
            <a:r>
              <a:rPr lang="it-IT" sz="1600" dirty="0"/>
              <a:t>, </a:t>
            </a:r>
            <a:r>
              <a:rPr lang="it-IT" sz="1600" dirty="0" err="1"/>
              <a:t>would</a:t>
            </a:r>
            <a:r>
              <a:rPr lang="it-IT" sz="1600" dirty="0"/>
              <a:t> facilitate the </a:t>
            </a:r>
            <a:r>
              <a:rPr lang="it-IT" sz="1600" dirty="0" err="1"/>
              <a:t>participation</a:t>
            </a:r>
            <a:r>
              <a:rPr lang="it-IT" sz="1600" dirty="0"/>
              <a:t> in social life for </a:t>
            </a:r>
            <a:r>
              <a:rPr lang="it-IT" sz="1600" dirty="0" err="1"/>
              <a:t>older</a:t>
            </a:r>
            <a:r>
              <a:rPr lang="it-IT" sz="1600" dirty="0"/>
              <a:t> </a:t>
            </a:r>
            <a:r>
              <a:rPr lang="it-IT" sz="1600" dirty="0" err="1"/>
              <a:t>people</a:t>
            </a:r>
            <a:r>
              <a:rPr lang="it-IT" sz="1600" dirty="0"/>
              <a:t> and </a:t>
            </a:r>
            <a:r>
              <a:rPr lang="it-IT" sz="1600" dirty="0" err="1"/>
              <a:t>persons</a:t>
            </a:r>
            <a:r>
              <a:rPr lang="it-IT" sz="1600" dirty="0"/>
              <a:t> with </a:t>
            </a:r>
            <a:r>
              <a:rPr lang="it-IT" sz="1600" dirty="0" err="1"/>
              <a:t>disabilities</a:t>
            </a:r>
            <a:r>
              <a:rPr lang="it-IT" sz="1600" dirty="0"/>
              <a:t> and </a:t>
            </a:r>
            <a:r>
              <a:rPr lang="it-IT" sz="1600" dirty="0" err="1"/>
              <a:t>should</a:t>
            </a:r>
            <a:r>
              <a:rPr lang="it-IT" sz="1600" dirty="0"/>
              <a:t> take </a:t>
            </a:r>
            <a:r>
              <a:rPr lang="it-IT" sz="1600" dirty="0" err="1"/>
              <a:t>into</a:t>
            </a:r>
            <a:r>
              <a:rPr lang="it-IT" sz="1600" dirty="0"/>
              <a:t> account the </a:t>
            </a:r>
            <a:r>
              <a:rPr lang="it-IT" sz="1600" dirty="0" err="1"/>
              <a:t>specific</a:t>
            </a:r>
            <a:r>
              <a:rPr lang="it-IT" sz="1600" dirty="0"/>
              <a:t> </a:t>
            </a:r>
            <a:r>
              <a:rPr lang="it-IT" sz="1600" dirty="0" err="1"/>
              <a:t>needs</a:t>
            </a:r>
            <a:r>
              <a:rPr lang="it-IT" sz="1600" dirty="0"/>
              <a:t> of </a:t>
            </a:r>
            <a:r>
              <a:rPr lang="it-IT" sz="1600" dirty="0" err="1"/>
              <a:t>women</a:t>
            </a:r>
            <a:r>
              <a:rPr lang="it-IT" sz="1600" dirty="0"/>
              <a:t>. </a:t>
            </a:r>
            <a:r>
              <a:rPr lang="it-IT" sz="1600" dirty="0" err="1"/>
              <a:t>Examples</a:t>
            </a:r>
            <a:r>
              <a:rPr lang="it-IT" sz="1600" dirty="0"/>
              <a:t> of </a:t>
            </a:r>
            <a:r>
              <a:rPr lang="it-IT" sz="1600" dirty="0" err="1"/>
              <a:t>such</a:t>
            </a:r>
            <a:r>
              <a:rPr lang="it-IT" sz="1600" dirty="0"/>
              <a:t> </a:t>
            </a:r>
            <a:r>
              <a:rPr lang="it-IT" sz="1600" dirty="0" err="1"/>
              <a:t>technologies</a:t>
            </a:r>
            <a:r>
              <a:rPr lang="it-IT" sz="1600" dirty="0"/>
              <a:t> </a:t>
            </a:r>
            <a:r>
              <a:rPr lang="it-IT" sz="1600" dirty="0" err="1"/>
              <a:t>could</a:t>
            </a:r>
            <a:r>
              <a:rPr lang="it-IT" sz="1600" dirty="0"/>
              <a:t> include, for </a:t>
            </a:r>
            <a:r>
              <a:rPr lang="it-IT" sz="1600" dirty="0" err="1"/>
              <a:t>instance</a:t>
            </a:r>
            <a:r>
              <a:rPr lang="it-IT" sz="1600" dirty="0"/>
              <a:t>, </a:t>
            </a:r>
            <a:r>
              <a:rPr lang="it-IT" sz="1600" b="1" dirty="0"/>
              <a:t>city social networking </a:t>
            </a:r>
            <a:r>
              <a:rPr lang="it-IT" sz="1600" b="1" dirty="0" err="1"/>
              <a:t>apps</a:t>
            </a:r>
            <a:r>
              <a:rPr lang="it-IT" sz="1600" b="1" dirty="0"/>
              <a:t> </a:t>
            </a:r>
            <a:r>
              <a:rPr lang="it-IT" sz="1600" dirty="0" err="1"/>
              <a:t>allowing</a:t>
            </a:r>
            <a:r>
              <a:rPr lang="it-IT" sz="1600" dirty="0"/>
              <a:t> </a:t>
            </a:r>
            <a:r>
              <a:rPr lang="it-IT" sz="1600" dirty="0" err="1"/>
              <a:t>seniors</a:t>
            </a:r>
            <a:r>
              <a:rPr lang="it-IT" sz="1600" b="1" dirty="0"/>
              <a:t> </a:t>
            </a:r>
            <a:r>
              <a:rPr lang="it-IT" sz="1600" dirty="0"/>
              <a:t>to be </a:t>
            </a:r>
            <a:r>
              <a:rPr lang="it-IT" sz="1600" dirty="0" err="1"/>
              <a:t>easily</a:t>
            </a:r>
            <a:r>
              <a:rPr lang="it-IT" sz="1600" dirty="0"/>
              <a:t> </a:t>
            </a:r>
            <a:r>
              <a:rPr lang="it-IT" sz="1600" dirty="0" err="1"/>
              <a:t>connected</a:t>
            </a:r>
            <a:r>
              <a:rPr lang="it-IT" sz="1600" dirty="0"/>
              <a:t> with </a:t>
            </a:r>
            <a:r>
              <a:rPr lang="it-IT" sz="1600" dirty="0" err="1"/>
              <a:t>other</a:t>
            </a:r>
            <a:r>
              <a:rPr lang="it-IT" sz="1600" dirty="0"/>
              <a:t> </a:t>
            </a:r>
            <a:r>
              <a:rPr lang="it-IT" sz="1600" dirty="0" err="1"/>
              <a:t>older</a:t>
            </a:r>
            <a:r>
              <a:rPr lang="it-IT" sz="1600" dirty="0"/>
              <a:t> </a:t>
            </a:r>
            <a:r>
              <a:rPr lang="it-IT" sz="1600" dirty="0" err="1"/>
              <a:t>people</a:t>
            </a:r>
            <a:r>
              <a:rPr lang="it-IT" sz="1600" dirty="0"/>
              <a:t> in </a:t>
            </a:r>
            <a:r>
              <a:rPr lang="it-IT" sz="1600" dirty="0" err="1"/>
              <a:t>order</a:t>
            </a:r>
            <a:r>
              <a:rPr lang="it-IT" sz="1600" dirty="0"/>
              <a:t> to </a:t>
            </a:r>
            <a:r>
              <a:rPr lang="it-IT" sz="1600" dirty="0" err="1"/>
              <a:t>fight</a:t>
            </a:r>
            <a:r>
              <a:rPr lang="it-IT" sz="1600" dirty="0"/>
              <a:t> </a:t>
            </a:r>
            <a:r>
              <a:rPr lang="it-IT" sz="1600" dirty="0" err="1"/>
              <a:t>isolation</a:t>
            </a:r>
            <a:r>
              <a:rPr lang="it-IT" sz="1600" dirty="0"/>
              <a:t>, </a:t>
            </a:r>
            <a:r>
              <a:rPr lang="it-IT" sz="1600" dirty="0" err="1"/>
              <a:t>as</a:t>
            </a:r>
            <a:r>
              <a:rPr lang="it-IT" sz="1600" dirty="0"/>
              <a:t> </a:t>
            </a:r>
            <a:r>
              <a:rPr lang="it-IT" sz="1600" dirty="0" err="1"/>
              <a:t>well</a:t>
            </a:r>
            <a:r>
              <a:rPr lang="it-IT" sz="1600" dirty="0"/>
              <a:t> </a:t>
            </a:r>
            <a:r>
              <a:rPr lang="it-IT" sz="1600" dirty="0" err="1"/>
              <a:t>as</a:t>
            </a:r>
            <a:r>
              <a:rPr lang="it-IT" sz="1600" dirty="0"/>
              <a:t> </a:t>
            </a:r>
            <a:r>
              <a:rPr lang="it-IT" sz="1600" b="1" dirty="0" err="1"/>
              <a:t>intelligent</a:t>
            </a:r>
            <a:r>
              <a:rPr lang="it-IT" sz="1600" b="1" dirty="0"/>
              <a:t> </a:t>
            </a:r>
            <a:r>
              <a:rPr lang="it-IT" sz="1600" b="1" dirty="0" err="1"/>
              <a:t>traffic</a:t>
            </a:r>
            <a:r>
              <a:rPr lang="it-IT" sz="1600" b="1" dirty="0"/>
              <a:t> </a:t>
            </a:r>
            <a:r>
              <a:rPr lang="it-IT" sz="1600" b="1" dirty="0" err="1"/>
              <a:t>systems</a:t>
            </a:r>
            <a:r>
              <a:rPr lang="it-IT" sz="1600" b="1" dirty="0"/>
              <a:t> </a:t>
            </a:r>
            <a:r>
              <a:rPr lang="it-IT" sz="1600" b="1" dirty="0" err="1"/>
              <a:t>using</a:t>
            </a:r>
            <a:r>
              <a:rPr lang="it-IT" sz="1600" b="1" dirty="0"/>
              <a:t> an </a:t>
            </a:r>
            <a:r>
              <a:rPr lang="it-IT" sz="1600" b="1" dirty="0" err="1"/>
              <a:t>app</a:t>
            </a:r>
            <a:r>
              <a:rPr lang="it-IT" sz="1600" b="1" dirty="0"/>
              <a:t> </a:t>
            </a:r>
            <a:r>
              <a:rPr lang="it-IT" sz="1600" b="1" dirty="0" err="1"/>
              <a:t>that</a:t>
            </a:r>
            <a:r>
              <a:rPr lang="it-IT" sz="1600" b="1" dirty="0"/>
              <a:t> </a:t>
            </a:r>
            <a:r>
              <a:rPr lang="it-IT" sz="1600" b="1" dirty="0" err="1"/>
              <a:t>gives</a:t>
            </a:r>
            <a:r>
              <a:rPr lang="it-IT" sz="1600" b="1" dirty="0"/>
              <a:t> </a:t>
            </a:r>
            <a:r>
              <a:rPr lang="it-IT" sz="1600" b="1" dirty="0" err="1"/>
              <a:t>pedestrians</a:t>
            </a:r>
            <a:r>
              <a:rPr lang="it-IT" sz="1600" b="1" dirty="0"/>
              <a:t> with </a:t>
            </a:r>
            <a:r>
              <a:rPr lang="it-IT" sz="1600" b="1" dirty="0" err="1"/>
              <a:t>restricted</a:t>
            </a:r>
            <a:r>
              <a:rPr lang="it-IT" sz="1600" b="1" dirty="0"/>
              <a:t> </a:t>
            </a:r>
            <a:r>
              <a:rPr lang="it-IT" sz="1600" b="1" dirty="0" err="1"/>
              <a:t>mobility</a:t>
            </a:r>
            <a:r>
              <a:rPr lang="it-IT" sz="1600" b="1" dirty="0"/>
              <a:t> extra </a:t>
            </a:r>
            <a:r>
              <a:rPr lang="it-IT" sz="1600" b="1" dirty="0" err="1"/>
              <a:t>crossing</a:t>
            </a:r>
            <a:r>
              <a:rPr lang="it-IT" sz="1600" b="1" dirty="0"/>
              <a:t> time</a:t>
            </a:r>
            <a:r>
              <a:rPr lang="it-IT" sz="1600" dirty="0"/>
              <a:t>, or micro-</a:t>
            </a:r>
            <a:r>
              <a:rPr lang="it-IT" sz="1600" dirty="0" err="1"/>
              <a:t>solutions</a:t>
            </a:r>
            <a:r>
              <a:rPr lang="it-IT" sz="1600" dirty="0"/>
              <a:t> for public </a:t>
            </a:r>
            <a:r>
              <a:rPr lang="it-IT" sz="1600" dirty="0" err="1"/>
              <a:t>transport</a:t>
            </a:r>
            <a:r>
              <a:rPr lang="it-IT" sz="1600" dirty="0"/>
              <a:t> in </a:t>
            </a:r>
            <a:r>
              <a:rPr lang="it-IT" sz="1600" dirty="0" err="1"/>
              <a:t>rural</a:t>
            </a:r>
            <a:r>
              <a:rPr lang="it-IT" sz="1600" dirty="0"/>
              <a:t> </a:t>
            </a:r>
            <a:r>
              <a:rPr lang="it-IT" sz="1600" dirty="0" err="1"/>
              <a:t>areas</a:t>
            </a:r>
            <a:r>
              <a:rPr lang="it-IT" sz="1600" dirty="0"/>
              <a:t>. </a:t>
            </a:r>
          </a:p>
          <a:p>
            <a:pPr algn="just"/>
            <a:endParaRPr lang="it-IT" sz="1600" dirty="0"/>
          </a:p>
          <a:p>
            <a:pPr algn="just"/>
            <a:r>
              <a:rPr lang="it-IT" sz="1600" b="1" dirty="0"/>
              <a:t>Smart home </a:t>
            </a:r>
            <a:r>
              <a:rPr lang="it-IT" sz="1600" b="1" dirty="0" err="1"/>
              <a:t>technologies</a:t>
            </a:r>
            <a:r>
              <a:rPr lang="it-IT" sz="1600" dirty="0"/>
              <a:t> can </a:t>
            </a:r>
            <a:r>
              <a:rPr lang="it-IT" sz="1600" dirty="0" err="1"/>
              <a:t>offer</a:t>
            </a:r>
            <a:r>
              <a:rPr lang="it-IT" sz="1600" dirty="0"/>
              <a:t> new </a:t>
            </a:r>
            <a:r>
              <a:rPr lang="it-IT" sz="1600" dirty="0" err="1"/>
              <a:t>models</a:t>
            </a:r>
            <a:r>
              <a:rPr lang="it-IT" sz="1600" dirty="0"/>
              <a:t> of </a:t>
            </a:r>
            <a:r>
              <a:rPr lang="it-IT" sz="1600" b="1" dirty="0"/>
              <a:t>positive </a:t>
            </a:r>
            <a:r>
              <a:rPr lang="it-IT" sz="1600" b="1" dirty="0" err="1"/>
              <a:t>ageing</a:t>
            </a:r>
            <a:r>
              <a:rPr lang="it-IT" sz="1600" b="1" dirty="0"/>
              <a:t> </a:t>
            </a:r>
            <a:r>
              <a:rPr lang="it-IT" sz="1600" dirty="0"/>
              <a:t>and </a:t>
            </a:r>
            <a:r>
              <a:rPr lang="it-IT" sz="1600" dirty="0" err="1"/>
              <a:t>empower</a:t>
            </a:r>
            <a:r>
              <a:rPr lang="it-IT" sz="1600" dirty="0"/>
              <a:t> </a:t>
            </a:r>
            <a:r>
              <a:rPr lang="it-IT" sz="1600" b="1" dirty="0" err="1"/>
              <a:t>older</a:t>
            </a:r>
            <a:r>
              <a:rPr lang="it-IT" sz="1600" b="1" dirty="0"/>
              <a:t> </a:t>
            </a:r>
            <a:r>
              <a:rPr lang="it-IT" sz="1600" b="1" dirty="0" err="1"/>
              <a:t>adults</a:t>
            </a:r>
            <a:r>
              <a:rPr lang="it-IT" sz="1600" b="1" dirty="0"/>
              <a:t> to </a:t>
            </a:r>
            <a:r>
              <a:rPr lang="it-IT" sz="1600" b="1" dirty="0" err="1"/>
              <a:t>maintain</a:t>
            </a:r>
            <a:r>
              <a:rPr lang="it-IT" sz="1600" b="1" dirty="0"/>
              <a:t> </a:t>
            </a:r>
            <a:r>
              <a:rPr lang="it-IT" sz="1600" b="1" dirty="0" err="1"/>
              <a:t>independence</a:t>
            </a:r>
            <a:r>
              <a:rPr lang="it-IT" sz="1600" dirty="0"/>
              <a:t>, </a:t>
            </a:r>
            <a:r>
              <a:rPr lang="it-IT" sz="1600" dirty="0" err="1"/>
              <a:t>functionality</a:t>
            </a:r>
            <a:r>
              <a:rPr lang="it-IT" sz="1600" dirty="0"/>
              <a:t>, </a:t>
            </a:r>
            <a:r>
              <a:rPr lang="it-IT" sz="1600" dirty="0" err="1"/>
              <a:t>well-being</a:t>
            </a:r>
            <a:r>
              <a:rPr lang="it-IT" sz="1600" dirty="0"/>
              <a:t> and </a:t>
            </a:r>
            <a:r>
              <a:rPr lang="it-IT" sz="1600" dirty="0" err="1"/>
              <a:t>higher</a:t>
            </a:r>
            <a:r>
              <a:rPr lang="it-IT" sz="1600" dirty="0"/>
              <a:t> </a:t>
            </a:r>
            <a:r>
              <a:rPr lang="it-IT" sz="1600" dirty="0" err="1"/>
              <a:t>quality</a:t>
            </a:r>
            <a:r>
              <a:rPr lang="it-IT" sz="1600" dirty="0"/>
              <a:t> of life. Smart </a:t>
            </a:r>
            <a:r>
              <a:rPr lang="it-IT" sz="1600" dirty="0" err="1"/>
              <a:t>homes</a:t>
            </a:r>
            <a:r>
              <a:rPr lang="it-IT" sz="1600" dirty="0"/>
              <a:t> incorporate </a:t>
            </a:r>
            <a:r>
              <a:rPr lang="it-IT" sz="1600" dirty="0" err="1"/>
              <a:t>smart</a:t>
            </a:r>
            <a:r>
              <a:rPr lang="it-IT" sz="1600" dirty="0"/>
              <a:t> </a:t>
            </a:r>
            <a:r>
              <a:rPr lang="it-IT" sz="1600" dirty="0" err="1"/>
              <a:t>medical</a:t>
            </a:r>
            <a:r>
              <a:rPr lang="it-IT" sz="1600" dirty="0"/>
              <a:t> care </a:t>
            </a:r>
            <a:r>
              <a:rPr lang="it-IT" sz="1600" dirty="0" err="1"/>
              <a:t>devices</a:t>
            </a:r>
            <a:r>
              <a:rPr lang="it-IT" sz="1600" dirty="0"/>
              <a:t>, </a:t>
            </a:r>
            <a:r>
              <a:rPr lang="it-IT" sz="1600" dirty="0" err="1"/>
              <a:t>wearable</a:t>
            </a:r>
            <a:r>
              <a:rPr lang="it-IT" sz="1600" dirty="0"/>
              <a:t> </a:t>
            </a:r>
            <a:r>
              <a:rPr lang="it-IT" sz="1600" dirty="0" err="1"/>
              <a:t>devices</a:t>
            </a:r>
            <a:r>
              <a:rPr lang="it-IT" sz="1600" dirty="0"/>
              <a:t>, security </a:t>
            </a:r>
            <a:r>
              <a:rPr lang="it-IT" sz="1600" dirty="0" err="1"/>
              <a:t>devices</a:t>
            </a:r>
            <a:r>
              <a:rPr lang="it-IT" sz="1600" dirty="0"/>
              <a:t> and </a:t>
            </a:r>
            <a:r>
              <a:rPr lang="it-IT" sz="1600" dirty="0" err="1"/>
              <a:t>better</a:t>
            </a:r>
            <a:r>
              <a:rPr lang="it-IT" sz="1600" dirty="0"/>
              <a:t> living </a:t>
            </a:r>
            <a:r>
              <a:rPr lang="it-IT" sz="1600" dirty="0" err="1"/>
              <a:t>smart</a:t>
            </a:r>
            <a:r>
              <a:rPr lang="it-IT" sz="1600" dirty="0"/>
              <a:t> </a:t>
            </a:r>
            <a:r>
              <a:rPr lang="it-IT" sz="1600" dirty="0" err="1"/>
              <a:t>devices</a:t>
            </a:r>
            <a:r>
              <a:rPr lang="it-IT" sz="1600" dirty="0"/>
              <a:t> </a:t>
            </a:r>
            <a:r>
              <a:rPr lang="it-IT" sz="1600" dirty="0" err="1"/>
              <a:t>specifically</a:t>
            </a:r>
            <a:r>
              <a:rPr lang="it-IT" sz="1600" dirty="0"/>
              <a:t> </a:t>
            </a:r>
            <a:r>
              <a:rPr lang="it-IT" sz="1600" dirty="0" err="1"/>
              <a:t>designed</a:t>
            </a:r>
            <a:r>
              <a:rPr lang="it-IT" sz="1600" dirty="0"/>
              <a:t> for the </a:t>
            </a:r>
            <a:r>
              <a:rPr lang="it-IT" sz="1600" dirty="0" err="1"/>
              <a:t>older</a:t>
            </a:r>
            <a:r>
              <a:rPr lang="it-IT" sz="1600" dirty="0"/>
              <a:t> </a:t>
            </a:r>
            <a:r>
              <a:rPr lang="it-IT" sz="1600" dirty="0" err="1"/>
              <a:t>people</a:t>
            </a:r>
            <a:r>
              <a:rPr lang="it-IT" sz="1600" dirty="0"/>
              <a:t>. </a:t>
            </a:r>
          </a:p>
          <a:p>
            <a:pPr algn="just"/>
            <a:endParaRPr lang="it-IT" sz="1600" dirty="0"/>
          </a:p>
          <a:p>
            <a:pPr algn="just"/>
            <a:r>
              <a:rPr lang="it-IT" sz="1600" b="1" dirty="0" err="1"/>
              <a:t>Intergenerational</a:t>
            </a:r>
            <a:r>
              <a:rPr lang="it-IT" sz="1600" b="1" dirty="0"/>
              <a:t> </a:t>
            </a:r>
            <a:r>
              <a:rPr lang="it-IT" sz="1600" b="1" dirty="0" err="1"/>
              <a:t>solidarity</a:t>
            </a:r>
            <a:r>
              <a:rPr lang="it-IT" sz="1600" b="1" dirty="0"/>
              <a:t> and </a:t>
            </a:r>
            <a:r>
              <a:rPr lang="it-IT" sz="1600" b="1" dirty="0" err="1"/>
              <a:t>collaboration</a:t>
            </a:r>
            <a:r>
              <a:rPr lang="it-IT" sz="1600" b="1" dirty="0"/>
              <a:t> with </a:t>
            </a:r>
            <a:r>
              <a:rPr lang="it-IT" sz="1600" b="1" dirty="0" err="1"/>
              <a:t>civil</a:t>
            </a:r>
            <a:r>
              <a:rPr lang="it-IT" sz="1600" b="1" dirty="0"/>
              <a:t> society </a:t>
            </a:r>
            <a:r>
              <a:rPr lang="it-IT" sz="1600" b="1" dirty="0" err="1"/>
              <a:t>organizations</a:t>
            </a:r>
            <a:r>
              <a:rPr lang="it-IT" sz="1600" b="1" dirty="0"/>
              <a:t> and the community</a:t>
            </a:r>
          </a:p>
          <a:p>
            <a:pPr lvl="0">
              <a:spcBef>
                <a:spcPts val="600"/>
              </a:spcBef>
            </a:pPr>
            <a:endParaRPr lang="it-IT" sz="1600" dirty="0">
              <a:solidFill>
                <a:schemeClr val="accent1"/>
              </a:solidFill>
              <a:latin typeface="+mj-lt"/>
              <a:ea typeface="+mj-ea"/>
              <a:cs typeface="+mj-cs"/>
            </a:endParaRPr>
          </a:p>
        </p:txBody>
      </p:sp>
      <p:sp>
        <p:nvSpPr>
          <p:cNvPr id="10" name="Segnaposto numero diapositiva 9">
            <a:extLst>
              <a:ext uri="{FF2B5EF4-FFF2-40B4-BE49-F238E27FC236}">
                <a16:creationId xmlns:a16="http://schemas.microsoft.com/office/drawing/2014/main" xmlns="" id="{A267D224-5586-43DC-82CA-8605E158298B}"/>
              </a:ext>
            </a:extLst>
          </p:cNvPr>
          <p:cNvSpPr>
            <a:spLocks noGrp="1"/>
          </p:cNvSpPr>
          <p:nvPr>
            <p:ph type="sldNum" sz="quarter" idx="16"/>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it-IT" sz="12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3" name="Rettangolo 2"/>
          <p:cNvSpPr/>
          <p:nvPr/>
        </p:nvSpPr>
        <p:spPr>
          <a:xfrm>
            <a:off x="11005751" y="337751"/>
            <a:ext cx="996779" cy="4118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556150"/>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xmlns="" id="{E3E5EE03-FBF6-46F5-8085-716AC6CE1C8C}"/>
              </a:ext>
            </a:extLst>
          </p:cNvPr>
          <p:cNvSpPr>
            <a:spLocks noGrp="1"/>
          </p:cNvSpPr>
          <p:nvPr>
            <p:ph type="title"/>
          </p:nvPr>
        </p:nvSpPr>
        <p:spPr>
          <a:xfrm>
            <a:off x="345351" y="624648"/>
            <a:ext cx="9718934" cy="1415699"/>
          </a:xfrm>
        </p:spPr>
        <p:txBody>
          <a:bodyPr rtlCol="0">
            <a:noAutofit/>
          </a:bodyPr>
          <a:lstStyle/>
          <a:p>
            <a:r>
              <a:rPr lang="it-IT" sz="3600" dirty="0"/>
              <a:t>CHALLENGES FOR THE SOCIAL SYSTEM IN A RAPIDLY AGEING SOCIETY: SOME OF THE MAIN RECOMMENDATIONS</a:t>
            </a:r>
            <a:endParaRPr lang="it-IT" sz="3600" b="0" dirty="0"/>
          </a:p>
        </p:txBody>
      </p:sp>
      <p:sp>
        <p:nvSpPr>
          <p:cNvPr id="16" name="Segnaposto contenuto 15">
            <a:extLst>
              <a:ext uri="{FF2B5EF4-FFF2-40B4-BE49-F238E27FC236}">
                <a16:creationId xmlns:a16="http://schemas.microsoft.com/office/drawing/2014/main" xmlns="" id="{1DCFA8A2-3FB8-48CA-933D-0800A9D2A2A2}"/>
              </a:ext>
            </a:extLst>
          </p:cNvPr>
          <p:cNvSpPr>
            <a:spLocks noGrp="1"/>
          </p:cNvSpPr>
          <p:nvPr>
            <p:ph sz="half" idx="13"/>
          </p:nvPr>
        </p:nvSpPr>
        <p:spPr>
          <a:xfrm>
            <a:off x="345351" y="2298357"/>
            <a:ext cx="10907535" cy="4423118"/>
          </a:xfrm>
        </p:spPr>
        <p:txBody>
          <a:bodyPr rtlCol="0">
            <a:noAutofit/>
          </a:bodyPr>
          <a:lstStyle/>
          <a:p>
            <a:pPr marL="0" indent="0">
              <a:lnSpc>
                <a:spcPct val="110000"/>
              </a:lnSpc>
              <a:buClr>
                <a:schemeClr val="accent2"/>
              </a:buClr>
              <a:buNone/>
            </a:pPr>
            <a:r>
              <a:rPr lang="en-US" sz="1800" b="1" u="sng" dirty="0">
                <a:solidFill>
                  <a:schemeClr val="accent1"/>
                </a:solidFill>
                <a:latin typeface="+mj-lt"/>
                <a:ea typeface="+mj-ea"/>
                <a:cs typeface="+mj-cs"/>
              </a:rPr>
              <a:t>To the Member States: </a:t>
            </a:r>
          </a:p>
          <a:p>
            <a:pPr>
              <a:lnSpc>
                <a:spcPct val="110000"/>
              </a:lnSpc>
              <a:buClr>
                <a:schemeClr val="accent2"/>
              </a:buClr>
            </a:pPr>
            <a:r>
              <a:rPr lang="en-US" sz="1800" dirty="0">
                <a:solidFill>
                  <a:schemeClr val="accent1"/>
                </a:solidFill>
                <a:latin typeface="+mj-lt"/>
                <a:ea typeface="+mj-ea"/>
                <a:cs typeface="+mj-cs"/>
              </a:rPr>
              <a:t>Facilitate the participation of older women and men in </a:t>
            </a:r>
            <a:r>
              <a:rPr lang="en-US" sz="1800" b="1" dirty="0">
                <a:solidFill>
                  <a:schemeClr val="accent1"/>
                </a:solidFill>
                <a:latin typeface="+mj-lt"/>
                <a:ea typeface="+mj-ea"/>
                <a:cs typeface="+mj-cs"/>
              </a:rPr>
              <a:t>lifelong learning activities </a:t>
            </a:r>
            <a:r>
              <a:rPr lang="en-US" sz="1800" dirty="0">
                <a:solidFill>
                  <a:schemeClr val="accent1"/>
                </a:solidFill>
                <a:latin typeface="+mj-lt"/>
                <a:ea typeface="+mj-ea"/>
                <a:cs typeface="+mj-cs"/>
              </a:rPr>
              <a:t>(active ageing</a:t>
            </a:r>
            <a:r>
              <a:rPr lang="en-US" sz="1800" dirty="0" smtClean="0">
                <a:solidFill>
                  <a:schemeClr val="accent1"/>
                </a:solidFill>
                <a:latin typeface="+mj-lt"/>
                <a:ea typeface="+mj-ea"/>
                <a:cs typeface="+mj-cs"/>
              </a:rPr>
              <a:t>)</a:t>
            </a:r>
            <a:endParaRPr lang="en-US" sz="1800" dirty="0">
              <a:solidFill>
                <a:schemeClr val="accent1"/>
              </a:solidFill>
              <a:latin typeface="+mj-lt"/>
              <a:ea typeface="+mj-ea"/>
              <a:cs typeface="+mj-cs"/>
            </a:endParaRPr>
          </a:p>
          <a:p>
            <a:pPr>
              <a:lnSpc>
                <a:spcPct val="110000"/>
              </a:lnSpc>
              <a:buClr>
                <a:schemeClr val="accent2"/>
              </a:buClr>
            </a:pPr>
            <a:r>
              <a:rPr lang="en-US" sz="1800" dirty="0">
                <a:solidFill>
                  <a:schemeClr val="accent1"/>
                </a:solidFill>
                <a:latin typeface="+mj-lt"/>
                <a:ea typeface="+mj-ea"/>
                <a:cs typeface="+mj-cs"/>
              </a:rPr>
              <a:t>Explore and invest in </a:t>
            </a:r>
            <a:r>
              <a:rPr lang="en-US" sz="1800" b="1" dirty="0">
                <a:solidFill>
                  <a:schemeClr val="accent1"/>
                </a:solidFill>
                <a:latin typeface="+mj-lt"/>
                <a:ea typeface="+mj-ea"/>
                <a:cs typeface="+mj-cs"/>
              </a:rPr>
              <a:t>innovative housing solutions</a:t>
            </a:r>
            <a:r>
              <a:rPr lang="en-US" sz="1800" dirty="0">
                <a:solidFill>
                  <a:schemeClr val="accent1"/>
                </a:solidFill>
                <a:latin typeface="+mj-lt"/>
                <a:ea typeface="+mj-ea"/>
                <a:cs typeface="+mj-cs"/>
              </a:rPr>
              <a:t>, recognizing the value of the </a:t>
            </a:r>
            <a:r>
              <a:rPr lang="en-US" sz="1800" b="1" dirty="0">
                <a:solidFill>
                  <a:schemeClr val="accent1"/>
                </a:solidFill>
                <a:latin typeface="+mj-lt"/>
                <a:ea typeface="+mj-ea"/>
                <a:cs typeface="+mj-cs"/>
              </a:rPr>
              <a:t>intergenerational approach </a:t>
            </a:r>
            <a:r>
              <a:rPr lang="en-US" sz="1800" dirty="0">
                <a:solidFill>
                  <a:schemeClr val="accent1"/>
                </a:solidFill>
                <a:latin typeface="+mj-lt"/>
                <a:ea typeface="+mj-ea"/>
                <a:cs typeface="+mj-cs"/>
              </a:rPr>
              <a:t>to improve the lives of people of all ages and communities, and </a:t>
            </a:r>
            <a:r>
              <a:rPr lang="en-US" sz="1800" b="1" dirty="0">
                <a:solidFill>
                  <a:schemeClr val="accent1"/>
                </a:solidFill>
                <a:latin typeface="+mj-lt"/>
                <a:ea typeface="+mj-ea"/>
                <a:cs typeface="+mj-cs"/>
              </a:rPr>
              <a:t>invest in smart urban and rural planning, public (mobility/care) infrastructures and smart homes</a:t>
            </a:r>
            <a:r>
              <a:rPr lang="en-US" sz="1800" dirty="0">
                <a:solidFill>
                  <a:schemeClr val="accent1"/>
                </a:solidFill>
                <a:latin typeface="+mj-lt"/>
                <a:ea typeface="+mj-ea"/>
                <a:cs typeface="+mj-cs"/>
              </a:rPr>
              <a:t>; </a:t>
            </a:r>
          </a:p>
          <a:p>
            <a:pPr>
              <a:lnSpc>
                <a:spcPct val="110000"/>
              </a:lnSpc>
              <a:buClr>
                <a:schemeClr val="accent2"/>
              </a:buClr>
            </a:pPr>
            <a:r>
              <a:rPr lang="en-US" sz="1800" b="1" dirty="0">
                <a:solidFill>
                  <a:schemeClr val="accent1"/>
                </a:solidFill>
                <a:latin typeface="+mj-lt"/>
                <a:ea typeface="+mj-ea"/>
                <a:cs typeface="+mj-cs"/>
              </a:rPr>
              <a:t>Provide training for healthcare providers to address the specific needs of older women</a:t>
            </a:r>
            <a:r>
              <a:rPr lang="en-US" sz="1800" dirty="0">
                <a:solidFill>
                  <a:schemeClr val="accent1"/>
                </a:solidFill>
                <a:latin typeface="+mj-lt"/>
                <a:ea typeface="+mj-ea"/>
                <a:cs typeface="+mj-cs"/>
              </a:rPr>
              <a:t>, as well as high quality public long-term care coverage for </a:t>
            </a:r>
            <a:r>
              <a:rPr lang="en-US" sz="1800" dirty="0" smtClean="0">
                <a:solidFill>
                  <a:schemeClr val="accent1"/>
                </a:solidFill>
                <a:latin typeface="+mj-lt"/>
                <a:ea typeface="+mj-ea"/>
                <a:cs typeface="+mj-cs"/>
              </a:rPr>
              <a:t>women</a:t>
            </a:r>
            <a:endParaRPr lang="en-US" sz="1800" dirty="0">
              <a:solidFill>
                <a:schemeClr val="accent1"/>
              </a:solidFill>
              <a:latin typeface="+mj-lt"/>
              <a:ea typeface="+mj-ea"/>
              <a:cs typeface="+mj-cs"/>
            </a:endParaRPr>
          </a:p>
          <a:p>
            <a:pPr>
              <a:lnSpc>
                <a:spcPct val="110000"/>
              </a:lnSpc>
              <a:buClr>
                <a:schemeClr val="accent2"/>
              </a:buClr>
            </a:pPr>
            <a:r>
              <a:rPr lang="en-US" sz="1800" dirty="0">
                <a:solidFill>
                  <a:schemeClr val="accent1"/>
                </a:solidFill>
                <a:latin typeface="+mj-lt"/>
                <a:ea typeface="+mj-ea"/>
                <a:cs typeface="+mj-cs"/>
              </a:rPr>
              <a:t>Ratify the </a:t>
            </a:r>
            <a:r>
              <a:rPr lang="en-US" sz="1800" b="1" dirty="0">
                <a:solidFill>
                  <a:schemeClr val="accent1"/>
                </a:solidFill>
                <a:latin typeface="+mj-lt"/>
                <a:ea typeface="+mj-ea"/>
                <a:cs typeface="+mj-cs"/>
              </a:rPr>
              <a:t>Istanbul Convention </a:t>
            </a:r>
            <a:r>
              <a:rPr lang="en-US" sz="1800" dirty="0">
                <a:solidFill>
                  <a:schemeClr val="accent1"/>
                </a:solidFill>
                <a:latin typeface="+mj-lt"/>
                <a:ea typeface="+mj-ea"/>
                <a:cs typeface="+mj-cs"/>
              </a:rPr>
              <a:t>and make sure that national domestic violence legislation includes all forms of violence against older women and provides specific support services for older domestic violence victims; </a:t>
            </a:r>
          </a:p>
          <a:p>
            <a:pPr>
              <a:lnSpc>
                <a:spcPct val="110000"/>
              </a:lnSpc>
              <a:buClr>
                <a:schemeClr val="accent2"/>
              </a:buClr>
            </a:pPr>
            <a:r>
              <a:rPr lang="en-US" sz="1800" dirty="0">
                <a:solidFill>
                  <a:schemeClr val="accent1"/>
                </a:solidFill>
                <a:latin typeface="+mj-lt"/>
                <a:ea typeface="+mj-ea"/>
                <a:cs typeface="+mj-cs"/>
              </a:rPr>
              <a:t>Strengthen </a:t>
            </a:r>
            <a:r>
              <a:rPr lang="en-US" sz="1800" b="1" dirty="0">
                <a:solidFill>
                  <a:schemeClr val="accent1"/>
                </a:solidFill>
                <a:latin typeface="+mj-lt"/>
                <a:ea typeface="+mj-ea"/>
                <a:cs typeface="+mj-cs"/>
              </a:rPr>
              <a:t>intergenerational solidarity </a:t>
            </a:r>
            <a:r>
              <a:rPr lang="en-US" sz="1800" dirty="0">
                <a:solidFill>
                  <a:schemeClr val="accent1"/>
                </a:solidFill>
                <a:latin typeface="+mj-lt"/>
                <a:ea typeface="+mj-ea"/>
                <a:cs typeface="+mj-cs"/>
              </a:rPr>
              <a:t>as one of the most important aspects to enhance social cohesion, through the carrying out of </a:t>
            </a:r>
            <a:r>
              <a:rPr lang="en-US" sz="1800" dirty="0" err="1">
                <a:solidFill>
                  <a:schemeClr val="accent1"/>
                </a:solidFill>
                <a:latin typeface="+mj-lt"/>
                <a:ea typeface="+mj-ea"/>
                <a:cs typeface="+mj-cs"/>
              </a:rPr>
              <a:t>programmes</a:t>
            </a:r>
            <a:r>
              <a:rPr lang="en-US" sz="1800" dirty="0">
                <a:solidFill>
                  <a:schemeClr val="accent1"/>
                </a:solidFill>
                <a:latin typeface="+mj-lt"/>
                <a:ea typeface="+mj-ea"/>
                <a:cs typeface="+mj-cs"/>
              </a:rPr>
              <a:t> that support </a:t>
            </a:r>
            <a:r>
              <a:rPr lang="en-US" sz="1800" b="1" dirty="0">
                <a:solidFill>
                  <a:schemeClr val="accent1"/>
                </a:solidFill>
                <a:latin typeface="+mj-lt"/>
                <a:ea typeface="+mj-ea"/>
                <a:cs typeface="+mj-cs"/>
              </a:rPr>
              <a:t>greater cooperation and solidarity between generations</a:t>
            </a:r>
            <a:r>
              <a:rPr lang="en-US" sz="1800" dirty="0">
                <a:solidFill>
                  <a:schemeClr val="accent1"/>
                </a:solidFill>
                <a:latin typeface="+mj-lt"/>
                <a:ea typeface="+mj-ea"/>
                <a:cs typeface="+mj-cs"/>
              </a:rPr>
              <a:t>, such as intergenerational cohabitation, and intergenerational learning and mentoring</a:t>
            </a:r>
          </a:p>
          <a:p>
            <a:pPr>
              <a:lnSpc>
                <a:spcPct val="110000"/>
              </a:lnSpc>
              <a:buClr>
                <a:schemeClr val="accent2"/>
              </a:buClr>
            </a:pPr>
            <a:endParaRPr lang="en-US" sz="1800" dirty="0">
              <a:solidFill>
                <a:schemeClr val="accent1"/>
              </a:solidFill>
              <a:latin typeface="+mj-lt"/>
              <a:ea typeface="+mj-ea"/>
              <a:cs typeface="+mj-cs"/>
            </a:endParaRPr>
          </a:p>
          <a:p>
            <a:pPr marL="0" indent="0">
              <a:lnSpc>
                <a:spcPct val="110000"/>
              </a:lnSpc>
              <a:buClr>
                <a:schemeClr val="accent2"/>
              </a:buClr>
              <a:buNone/>
            </a:pPr>
            <a:endParaRPr lang="en-US" sz="1800" dirty="0">
              <a:solidFill>
                <a:schemeClr val="accent1"/>
              </a:solidFill>
              <a:latin typeface="+mj-lt"/>
              <a:ea typeface="+mj-ea"/>
              <a:cs typeface="+mj-cs"/>
            </a:endParaRPr>
          </a:p>
        </p:txBody>
      </p:sp>
      <p:sp>
        <p:nvSpPr>
          <p:cNvPr id="21" name="Segnaposto numero diapositiva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it-IT" sz="1200" b="0" i="0" u="none" strike="noStrike" kern="1200" cap="none" spc="0" normalizeH="0" baseline="0" noProof="0" smtClean="0">
                <a:ln>
                  <a:noFill/>
                </a:ln>
                <a:solidFill>
                  <a:srgbClr val="3F3F3F">
                    <a:lumMod val="50000"/>
                    <a:lumOff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dirty="0">
              <a:ln>
                <a:noFill/>
              </a:ln>
              <a:solidFill>
                <a:srgbClr val="3F3F3F">
                  <a:lumMod val="50000"/>
                  <a:lumOff val="50000"/>
                </a:srgbClr>
              </a:solidFill>
              <a:effectLst/>
              <a:uLnTx/>
              <a:uFillTx/>
              <a:latin typeface="Calibri" panose="020F0502020204030204"/>
              <a:ea typeface="+mn-ea"/>
              <a:cs typeface="+mn-cs"/>
            </a:endParaRPr>
          </a:p>
        </p:txBody>
      </p:sp>
      <p:sp>
        <p:nvSpPr>
          <p:cNvPr id="3" name="Rettangolo 2"/>
          <p:cNvSpPr/>
          <p:nvPr/>
        </p:nvSpPr>
        <p:spPr>
          <a:xfrm>
            <a:off x="11071654" y="258064"/>
            <a:ext cx="815544" cy="53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15366"/>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xmlns="" id="{E3E5EE03-FBF6-46F5-8085-716AC6CE1C8C}"/>
              </a:ext>
            </a:extLst>
          </p:cNvPr>
          <p:cNvSpPr>
            <a:spLocks noGrp="1"/>
          </p:cNvSpPr>
          <p:nvPr>
            <p:ph type="title"/>
          </p:nvPr>
        </p:nvSpPr>
        <p:spPr>
          <a:xfrm>
            <a:off x="446557" y="661718"/>
            <a:ext cx="9718934" cy="1415699"/>
          </a:xfrm>
        </p:spPr>
        <p:txBody>
          <a:bodyPr rtlCol="0">
            <a:noAutofit/>
          </a:bodyPr>
          <a:lstStyle/>
          <a:p>
            <a:r>
              <a:rPr lang="it-IT" sz="3600" dirty="0"/>
              <a:t>CHALLENGES FOR THE SOCIAL SYSTEM IN A RAPIDLY AGEING SOCIETY: SOME OF THE MAIN RECOMMENDATIONS</a:t>
            </a:r>
            <a:endParaRPr lang="it-IT" sz="3600" b="0" dirty="0"/>
          </a:p>
        </p:txBody>
      </p:sp>
      <p:sp>
        <p:nvSpPr>
          <p:cNvPr id="16" name="Segnaposto contenuto 15">
            <a:extLst>
              <a:ext uri="{FF2B5EF4-FFF2-40B4-BE49-F238E27FC236}">
                <a16:creationId xmlns:a16="http://schemas.microsoft.com/office/drawing/2014/main" xmlns="" id="{1DCFA8A2-3FB8-48CA-933D-0800A9D2A2A2}"/>
              </a:ext>
            </a:extLst>
          </p:cNvPr>
          <p:cNvSpPr>
            <a:spLocks noGrp="1"/>
          </p:cNvSpPr>
          <p:nvPr>
            <p:ph sz="half" idx="13"/>
          </p:nvPr>
        </p:nvSpPr>
        <p:spPr>
          <a:xfrm>
            <a:off x="345351" y="2397211"/>
            <a:ext cx="10907535" cy="4324264"/>
          </a:xfrm>
        </p:spPr>
        <p:txBody>
          <a:bodyPr rtlCol="0">
            <a:noAutofit/>
          </a:bodyPr>
          <a:lstStyle/>
          <a:p>
            <a:pPr marL="0" indent="0">
              <a:lnSpc>
                <a:spcPct val="110000"/>
              </a:lnSpc>
              <a:buClr>
                <a:schemeClr val="accent2"/>
              </a:buClr>
              <a:buNone/>
            </a:pPr>
            <a:r>
              <a:rPr lang="en-US" sz="1800" b="1" u="sng" dirty="0">
                <a:solidFill>
                  <a:schemeClr val="accent1"/>
                </a:solidFill>
                <a:latin typeface="+mj-lt"/>
                <a:ea typeface="+mj-ea"/>
                <a:cs typeface="+mj-cs"/>
              </a:rPr>
              <a:t>To </a:t>
            </a:r>
            <a:r>
              <a:rPr lang="en-US" sz="1800" b="1" u="sng" dirty="0" smtClean="0">
                <a:solidFill>
                  <a:schemeClr val="accent1"/>
                </a:solidFill>
                <a:latin typeface="+mj-lt"/>
                <a:ea typeface="+mj-ea"/>
                <a:cs typeface="+mj-cs"/>
              </a:rPr>
              <a:t>both the European Commission and the Member </a:t>
            </a:r>
            <a:r>
              <a:rPr lang="en-US" sz="1800" b="1" u="sng" dirty="0">
                <a:solidFill>
                  <a:schemeClr val="accent1"/>
                </a:solidFill>
                <a:latin typeface="+mj-lt"/>
                <a:ea typeface="+mj-ea"/>
                <a:cs typeface="+mj-cs"/>
              </a:rPr>
              <a:t>States: </a:t>
            </a:r>
            <a:endParaRPr lang="en-US" sz="1800" b="1" u="sng" dirty="0" smtClean="0">
              <a:solidFill>
                <a:schemeClr val="accent1"/>
              </a:solidFill>
              <a:latin typeface="+mj-lt"/>
              <a:ea typeface="+mj-ea"/>
              <a:cs typeface="+mj-cs"/>
            </a:endParaRPr>
          </a:p>
          <a:p>
            <a:pPr marL="0" indent="0">
              <a:lnSpc>
                <a:spcPct val="110000"/>
              </a:lnSpc>
              <a:buClr>
                <a:schemeClr val="accent2"/>
              </a:buClr>
              <a:buNone/>
            </a:pPr>
            <a:endParaRPr lang="en-US" sz="1800" b="1" u="sng" dirty="0">
              <a:solidFill>
                <a:schemeClr val="accent1"/>
              </a:solidFill>
              <a:latin typeface="+mj-lt"/>
              <a:ea typeface="+mj-ea"/>
              <a:cs typeface="+mj-cs"/>
            </a:endParaRPr>
          </a:p>
          <a:p>
            <a:pPr>
              <a:lnSpc>
                <a:spcPct val="110000"/>
              </a:lnSpc>
              <a:buClr>
                <a:schemeClr val="accent2"/>
              </a:buClr>
            </a:pPr>
            <a:r>
              <a:rPr lang="en-US" sz="1800" dirty="0">
                <a:solidFill>
                  <a:schemeClr val="accent1"/>
                </a:solidFill>
                <a:latin typeface="+mj-lt"/>
                <a:ea typeface="+mj-ea"/>
                <a:cs typeface="+mj-cs"/>
              </a:rPr>
              <a:t>Develop </a:t>
            </a:r>
            <a:r>
              <a:rPr lang="en-US" sz="1800" b="1" dirty="0">
                <a:solidFill>
                  <a:schemeClr val="accent1"/>
                </a:solidFill>
                <a:latin typeface="+mj-lt"/>
                <a:ea typeface="+mj-ea"/>
                <a:cs typeface="+mj-cs"/>
              </a:rPr>
              <a:t>common principles for active ageing also from a gender perspective</a:t>
            </a:r>
            <a:r>
              <a:rPr lang="en-US" sz="1800" dirty="0">
                <a:solidFill>
                  <a:schemeClr val="accent1"/>
                </a:solidFill>
                <a:latin typeface="+mj-lt"/>
                <a:ea typeface="+mj-ea"/>
                <a:cs typeface="+mj-cs"/>
              </a:rPr>
              <a:t>, which would help public authorities and stakeholders at all levels to pursue active ageing policies</a:t>
            </a:r>
          </a:p>
          <a:p>
            <a:pPr>
              <a:lnSpc>
                <a:spcPct val="110000"/>
              </a:lnSpc>
              <a:buClr>
                <a:schemeClr val="accent2"/>
              </a:buClr>
            </a:pPr>
            <a:endParaRPr lang="en-US" sz="1800" dirty="0">
              <a:solidFill>
                <a:schemeClr val="accent1"/>
              </a:solidFill>
              <a:latin typeface="+mj-lt"/>
              <a:ea typeface="+mj-ea"/>
              <a:cs typeface="+mj-cs"/>
            </a:endParaRPr>
          </a:p>
          <a:p>
            <a:pPr>
              <a:lnSpc>
                <a:spcPct val="110000"/>
              </a:lnSpc>
              <a:buClr>
                <a:schemeClr val="accent2"/>
              </a:buClr>
            </a:pPr>
            <a:r>
              <a:rPr lang="en-US" sz="1800" dirty="0">
                <a:solidFill>
                  <a:schemeClr val="accent1"/>
                </a:solidFill>
                <a:latin typeface="+mj-lt"/>
                <a:ea typeface="+mj-ea"/>
                <a:cs typeface="+mj-cs"/>
              </a:rPr>
              <a:t>Carry out activities for </a:t>
            </a:r>
            <a:r>
              <a:rPr lang="en-US" sz="1800" b="1" dirty="0">
                <a:solidFill>
                  <a:schemeClr val="accent1"/>
                </a:solidFill>
                <a:latin typeface="+mj-lt"/>
                <a:ea typeface="+mj-ea"/>
                <a:cs typeface="+mj-cs"/>
              </a:rPr>
              <a:t>raising awareness on the importance of active ageing</a:t>
            </a:r>
            <a:r>
              <a:rPr lang="en-US" sz="1800" dirty="0">
                <a:solidFill>
                  <a:schemeClr val="accent1"/>
                </a:solidFill>
                <a:latin typeface="+mj-lt"/>
                <a:ea typeface="+mj-ea"/>
                <a:cs typeface="+mj-cs"/>
              </a:rPr>
              <a:t> and the need to </a:t>
            </a:r>
            <a:r>
              <a:rPr lang="en-US" sz="1800" dirty="0" err="1">
                <a:solidFill>
                  <a:schemeClr val="accent1"/>
                </a:solidFill>
                <a:latin typeface="+mj-lt"/>
                <a:ea typeface="+mj-ea"/>
                <a:cs typeface="+mj-cs"/>
              </a:rPr>
              <a:t>mobilise</a:t>
            </a:r>
            <a:r>
              <a:rPr lang="en-US" sz="1800" dirty="0">
                <a:solidFill>
                  <a:schemeClr val="accent1"/>
                </a:solidFill>
                <a:latin typeface="+mj-lt"/>
                <a:ea typeface="+mj-ea"/>
                <a:cs typeface="+mj-cs"/>
              </a:rPr>
              <a:t> the full potential of older women and men for their own and society's benefit</a:t>
            </a:r>
          </a:p>
          <a:p>
            <a:pPr>
              <a:lnSpc>
                <a:spcPct val="110000"/>
              </a:lnSpc>
              <a:buClr>
                <a:schemeClr val="accent2"/>
              </a:buClr>
            </a:pPr>
            <a:endParaRPr lang="en-US" sz="1800" dirty="0">
              <a:solidFill>
                <a:schemeClr val="accent1"/>
              </a:solidFill>
              <a:latin typeface="+mj-lt"/>
              <a:ea typeface="+mj-ea"/>
              <a:cs typeface="+mj-cs"/>
            </a:endParaRPr>
          </a:p>
          <a:p>
            <a:pPr>
              <a:lnSpc>
                <a:spcPct val="110000"/>
              </a:lnSpc>
              <a:buClr>
                <a:schemeClr val="accent2"/>
              </a:buClr>
            </a:pPr>
            <a:r>
              <a:rPr lang="en-US" sz="1800" b="1" dirty="0">
                <a:solidFill>
                  <a:schemeClr val="accent1"/>
                </a:solidFill>
                <a:latin typeface="+mj-lt"/>
                <a:ea typeface="+mj-ea"/>
                <a:cs typeface="+mj-cs"/>
              </a:rPr>
              <a:t>Strengthen women’s organizations (older women, care-takers and public health) participation in long-term care debates </a:t>
            </a:r>
            <a:r>
              <a:rPr lang="en-US" sz="1800" dirty="0">
                <a:solidFill>
                  <a:schemeClr val="accent1"/>
                </a:solidFill>
                <a:latin typeface="+mj-lt"/>
                <a:ea typeface="+mj-ea"/>
                <a:cs typeface="+mj-cs"/>
              </a:rPr>
              <a:t>and empower them as key stakeholders to find participatory solutions</a:t>
            </a:r>
          </a:p>
          <a:p>
            <a:pPr>
              <a:lnSpc>
                <a:spcPct val="110000"/>
              </a:lnSpc>
              <a:buClr>
                <a:schemeClr val="accent2"/>
              </a:buClr>
            </a:pPr>
            <a:endParaRPr lang="en-US" sz="1800" dirty="0">
              <a:solidFill>
                <a:schemeClr val="accent1"/>
              </a:solidFill>
              <a:latin typeface="+mj-lt"/>
              <a:ea typeface="+mj-ea"/>
              <a:cs typeface="+mj-cs"/>
            </a:endParaRPr>
          </a:p>
          <a:p>
            <a:pPr marL="0" indent="0">
              <a:lnSpc>
                <a:spcPct val="110000"/>
              </a:lnSpc>
              <a:buClr>
                <a:schemeClr val="accent2"/>
              </a:buClr>
              <a:buNone/>
            </a:pPr>
            <a:endParaRPr lang="en-US" sz="1800" dirty="0">
              <a:solidFill>
                <a:schemeClr val="accent1"/>
              </a:solidFill>
              <a:latin typeface="+mj-lt"/>
              <a:ea typeface="+mj-ea"/>
              <a:cs typeface="+mj-cs"/>
            </a:endParaRPr>
          </a:p>
        </p:txBody>
      </p:sp>
      <p:sp>
        <p:nvSpPr>
          <p:cNvPr id="21" name="Segnaposto numero diapositiva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it-IT" sz="1200" b="0" i="0" u="none" strike="noStrike" kern="1200" cap="none" spc="0" normalizeH="0" baseline="0" noProof="0" smtClean="0">
                <a:ln>
                  <a:noFill/>
                </a:ln>
                <a:solidFill>
                  <a:srgbClr val="3F3F3F">
                    <a:lumMod val="50000"/>
                    <a:lumOff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dirty="0">
              <a:ln>
                <a:noFill/>
              </a:ln>
              <a:solidFill>
                <a:srgbClr val="3F3F3F">
                  <a:lumMod val="50000"/>
                  <a:lumOff val="50000"/>
                </a:srgbClr>
              </a:solidFill>
              <a:effectLst/>
              <a:uLnTx/>
              <a:uFillTx/>
              <a:latin typeface="Calibri" panose="020F0502020204030204"/>
              <a:ea typeface="+mn-ea"/>
              <a:cs typeface="+mn-cs"/>
            </a:endParaRPr>
          </a:p>
        </p:txBody>
      </p:sp>
      <p:sp>
        <p:nvSpPr>
          <p:cNvPr id="3" name="Rettangolo 2"/>
          <p:cNvSpPr/>
          <p:nvPr/>
        </p:nvSpPr>
        <p:spPr>
          <a:xfrm>
            <a:off x="11071654" y="258064"/>
            <a:ext cx="815544" cy="53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499287"/>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xmlns="" id="{8B6C5EAB-81FF-4827-A160-22F4363C611A}"/>
              </a:ext>
            </a:extLst>
          </p:cNvPr>
          <p:cNvSpPr>
            <a:spLocks noGrp="1"/>
          </p:cNvSpPr>
          <p:nvPr>
            <p:ph type="ctrTitle"/>
          </p:nvPr>
        </p:nvSpPr>
        <p:spPr>
          <a:xfrm>
            <a:off x="6375721" y="1299676"/>
            <a:ext cx="4853573" cy="1616252"/>
          </a:xfrm>
        </p:spPr>
        <p:txBody>
          <a:bodyPr rtlCol="0"/>
          <a:lstStyle/>
          <a:p>
            <a:pPr rtl="0"/>
            <a:r>
              <a:rPr lang="it-IT" dirty="0" err="1" smtClean="0"/>
              <a:t>Thank</a:t>
            </a:r>
            <a:r>
              <a:rPr lang="it-IT" dirty="0" smtClean="0"/>
              <a:t> </a:t>
            </a:r>
            <a:r>
              <a:rPr lang="it-IT" dirty="0" err="1" smtClean="0"/>
              <a:t>you</a:t>
            </a:r>
            <a:r>
              <a:rPr lang="it-IT" dirty="0" smtClean="0"/>
              <a:t>!</a:t>
            </a:r>
            <a:endParaRPr lang="it-IT" dirty="0"/>
          </a:p>
        </p:txBody>
      </p:sp>
      <p:sp>
        <p:nvSpPr>
          <p:cNvPr id="14" name="Segnaposto testo 13">
            <a:extLst>
              <a:ext uri="{FF2B5EF4-FFF2-40B4-BE49-F238E27FC236}">
                <a16:creationId xmlns:a16="http://schemas.microsoft.com/office/drawing/2014/main" xmlns="" id="{B6611344-9447-438E-873C-299AF4110B03}"/>
              </a:ext>
            </a:extLst>
          </p:cNvPr>
          <p:cNvSpPr>
            <a:spLocks noGrp="1"/>
          </p:cNvSpPr>
          <p:nvPr>
            <p:ph type="body" sz="quarter" idx="15"/>
          </p:nvPr>
        </p:nvSpPr>
        <p:spPr/>
        <p:txBody>
          <a:bodyPr rtlCol="0"/>
          <a:lstStyle/>
          <a:p>
            <a:pPr rtl="0"/>
            <a:r>
              <a:rPr lang="it-IT" dirty="0" smtClean="0"/>
              <a:t>Michele Palma</a:t>
            </a:r>
            <a:endParaRPr lang="it-IT" dirty="0"/>
          </a:p>
        </p:txBody>
      </p:sp>
      <p:sp>
        <p:nvSpPr>
          <p:cNvPr id="23" name="Segnaposto testo 22">
            <a:extLst>
              <a:ext uri="{FF2B5EF4-FFF2-40B4-BE49-F238E27FC236}">
                <a16:creationId xmlns:a16="http://schemas.microsoft.com/office/drawing/2014/main" xmlns="" id="{A0B41C33-430D-4B31-A546-F85646919475}"/>
              </a:ext>
            </a:extLst>
          </p:cNvPr>
          <p:cNvSpPr>
            <a:spLocks noGrp="1"/>
          </p:cNvSpPr>
          <p:nvPr>
            <p:ph type="body" sz="quarter" idx="17"/>
          </p:nvPr>
        </p:nvSpPr>
        <p:spPr/>
        <p:txBody>
          <a:bodyPr rtlCol="0"/>
          <a:lstStyle/>
          <a:p>
            <a:pPr rtl="0"/>
            <a:r>
              <a:rPr lang="it-IT" dirty="0" smtClean="0">
                <a:hlinkClick r:id="rId3"/>
              </a:rPr>
              <a:t>m.palma@governo.it</a:t>
            </a:r>
            <a:r>
              <a:rPr lang="it-IT" dirty="0" smtClean="0"/>
              <a:t> </a:t>
            </a:r>
            <a:endParaRPr lang="it-IT" dirty="0"/>
          </a:p>
        </p:txBody>
      </p:sp>
      <p:sp>
        <p:nvSpPr>
          <p:cNvPr id="5" name="Rettangolo 4"/>
          <p:cNvSpPr/>
          <p:nvPr/>
        </p:nvSpPr>
        <p:spPr>
          <a:xfrm>
            <a:off x="6375721" y="3888259"/>
            <a:ext cx="447207" cy="328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6375721" y="4646141"/>
            <a:ext cx="447207" cy="280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095575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olo 3">
            <a:extLst>
              <a:ext uri="{FF2B5EF4-FFF2-40B4-BE49-F238E27FC236}">
                <a16:creationId xmlns:a16="http://schemas.microsoft.com/office/drawing/2014/main" xmlns="" id="{1ABD613F-111C-41D6-9F8E-8B2C42A5E047}"/>
              </a:ext>
            </a:extLst>
          </p:cNvPr>
          <p:cNvSpPr>
            <a:spLocks noGrp="1"/>
          </p:cNvSpPr>
          <p:nvPr>
            <p:ph type="title"/>
          </p:nvPr>
        </p:nvSpPr>
        <p:spPr>
          <a:xfrm>
            <a:off x="531377" y="1518795"/>
            <a:ext cx="11413487" cy="1215566"/>
          </a:xfrm>
        </p:spPr>
        <p:txBody>
          <a:bodyPr rtlCol="0">
            <a:normAutofit fontScale="90000"/>
          </a:bodyPr>
          <a:lstStyle/>
          <a:p>
            <a:r>
              <a:rPr lang="it-IT" dirty="0" err="1"/>
              <a:t>ACEO’s</a:t>
            </a:r>
            <a:r>
              <a:rPr lang="it-IT" dirty="0"/>
              <a:t> Opinion on </a:t>
            </a:r>
            <a:r>
              <a:rPr lang="it-IT" dirty="0" smtClean="0"/>
              <a:t/>
            </a:r>
            <a:br>
              <a:rPr lang="it-IT" dirty="0" smtClean="0"/>
            </a:br>
            <a:r>
              <a:rPr lang="it-IT" dirty="0" err="1" smtClean="0"/>
              <a:t>Challenges</a:t>
            </a:r>
            <a:r>
              <a:rPr lang="it-IT" dirty="0" smtClean="0"/>
              <a:t> </a:t>
            </a:r>
            <a:r>
              <a:rPr lang="it-IT" dirty="0"/>
              <a:t>for gender </a:t>
            </a:r>
            <a:r>
              <a:rPr lang="it-IT" dirty="0" err="1"/>
              <a:t>equality</a:t>
            </a:r>
            <a:r>
              <a:rPr lang="it-IT" dirty="0"/>
              <a:t> in a </a:t>
            </a:r>
            <a:r>
              <a:rPr lang="it-IT" dirty="0" err="1"/>
              <a:t>rapidly</a:t>
            </a:r>
            <a:r>
              <a:rPr lang="it-IT" dirty="0"/>
              <a:t> </a:t>
            </a:r>
            <a:r>
              <a:rPr lang="it-IT" dirty="0" err="1"/>
              <a:t>ageing</a:t>
            </a:r>
            <a:r>
              <a:rPr lang="it-IT" dirty="0"/>
              <a:t> society </a:t>
            </a:r>
            <a:endParaRPr lang="it-IT" b="0" dirty="0"/>
          </a:p>
        </p:txBody>
      </p:sp>
      <p:sp>
        <p:nvSpPr>
          <p:cNvPr id="42" name="Segnaposto contenuto 6">
            <a:extLst>
              <a:ext uri="{FF2B5EF4-FFF2-40B4-BE49-F238E27FC236}">
                <a16:creationId xmlns:a16="http://schemas.microsoft.com/office/drawing/2014/main" xmlns="" id="{55EACD59-7C51-4810-94C6-BCB4D12346DC}"/>
              </a:ext>
            </a:extLst>
          </p:cNvPr>
          <p:cNvSpPr>
            <a:spLocks noGrp="1"/>
          </p:cNvSpPr>
          <p:nvPr>
            <p:ph idx="1"/>
          </p:nvPr>
        </p:nvSpPr>
        <p:spPr>
          <a:xfrm>
            <a:off x="280086" y="2940908"/>
            <a:ext cx="11722443" cy="3492843"/>
          </a:xfrm>
        </p:spPr>
        <p:txBody>
          <a:bodyPr numCol="3" rtlCol="0">
            <a:noAutofit/>
          </a:bodyPr>
          <a:lstStyle/>
          <a:p>
            <a:pPr marL="571500" lvl="0" indent="-457200">
              <a:lnSpc>
                <a:spcPct val="100000"/>
              </a:lnSpc>
              <a:spcBef>
                <a:spcPct val="20000"/>
              </a:spcBef>
              <a:buClr>
                <a:prstClr val="black"/>
              </a:buClr>
              <a:buNone/>
            </a:pPr>
            <a:r>
              <a:rPr lang="it-IT" sz="2000" u="sng" dirty="0">
                <a:solidFill>
                  <a:schemeClr val="accent1"/>
                </a:solidFill>
                <a:latin typeface="+mj-lt"/>
                <a:ea typeface="+mj-ea"/>
                <a:cs typeface="+mj-cs"/>
              </a:rPr>
              <a:t>Working Group </a:t>
            </a:r>
            <a:r>
              <a:rPr lang="it-IT" sz="2000" u="sng" dirty="0" err="1">
                <a:solidFill>
                  <a:schemeClr val="accent1"/>
                </a:solidFill>
                <a:latin typeface="+mj-lt"/>
                <a:ea typeface="+mj-ea"/>
                <a:cs typeface="+mj-cs"/>
              </a:rPr>
              <a:t>composed</a:t>
            </a:r>
            <a:r>
              <a:rPr lang="it-IT" sz="2000" u="sng" dirty="0">
                <a:solidFill>
                  <a:schemeClr val="accent1"/>
                </a:solidFill>
                <a:latin typeface="+mj-lt"/>
                <a:ea typeface="+mj-ea"/>
                <a:cs typeface="+mj-cs"/>
              </a:rPr>
              <a:t> </a:t>
            </a:r>
            <a:r>
              <a:rPr lang="it-IT" sz="2000" u="sng" dirty="0" smtClean="0">
                <a:solidFill>
                  <a:schemeClr val="accent1"/>
                </a:solidFill>
                <a:latin typeface="+mj-lt"/>
                <a:ea typeface="+mj-ea"/>
                <a:cs typeface="+mj-cs"/>
              </a:rPr>
              <a:t>of:</a:t>
            </a:r>
            <a:r>
              <a:rPr lang="it-IT" sz="2000" dirty="0" smtClean="0">
                <a:solidFill>
                  <a:schemeClr val="accent1"/>
                </a:solidFill>
                <a:latin typeface="+mj-lt"/>
                <a:ea typeface="+mj-ea"/>
                <a:cs typeface="+mj-cs"/>
              </a:rPr>
              <a:t> </a:t>
            </a:r>
          </a:p>
          <a:p>
            <a:pPr marL="571500" lvl="0" indent="-457200">
              <a:lnSpc>
                <a:spcPct val="100000"/>
              </a:lnSpc>
              <a:spcBef>
                <a:spcPct val="20000"/>
              </a:spcBef>
              <a:buClr>
                <a:prstClr val="black"/>
              </a:buClr>
              <a:buNone/>
            </a:pPr>
            <a:endParaRPr lang="it-IT" sz="2000" dirty="0" smtClean="0">
              <a:solidFill>
                <a:schemeClr val="accent1"/>
              </a:solidFill>
              <a:latin typeface="+mj-lt"/>
              <a:ea typeface="+mj-ea"/>
              <a:cs typeface="+mj-cs"/>
            </a:endParaRPr>
          </a:p>
          <a:p>
            <a:pPr lvl="0"/>
            <a:r>
              <a:rPr lang="it-IT" sz="1800" dirty="0" err="1" smtClean="0">
                <a:solidFill>
                  <a:schemeClr val="accent1"/>
                </a:solidFill>
                <a:latin typeface="+mj-lt"/>
                <a:ea typeface="+mj-ea"/>
                <a:cs typeface="+mj-cs"/>
              </a:rPr>
              <a:t>Italy</a:t>
            </a:r>
            <a:r>
              <a:rPr lang="it-IT" sz="1800" dirty="0" smtClean="0">
                <a:solidFill>
                  <a:schemeClr val="accent1"/>
                </a:solidFill>
                <a:latin typeface="+mj-lt"/>
                <a:ea typeface="+mj-ea"/>
                <a:cs typeface="+mj-cs"/>
              </a:rPr>
              <a:t> </a:t>
            </a:r>
          </a:p>
          <a:p>
            <a:pPr lvl="0"/>
            <a:r>
              <a:rPr lang="it-IT" sz="1800" dirty="0" err="1" smtClean="0">
                <a:solidFill>
                  <a:schemeClr val="accent1"/>
                </a:solidFill>
                <a:latin typeface="+mj-lt"/>
                <a:ea typeface="+mj-ea"/>
                <a:cs typeface="+mj-cs"/>
              </a:rPr>
              <a:t>Spain</a:t>
            </a:r>
            <a:endParaRPr lang="it-IT" sz="1800" dirty="0">
              <a:solidFill>
                <a:schemeClr val="accent1"/>
              </a:solidFill>
              <a:latin typeface="+mj-lt"/>
              <a:ea typeface="+mj-ea"/>
              <a:cs typeface="+mj-cs"/>
            </a:endParaRPr>
          </a:p>
          <a:p>
            <a:pPr lvl="0"/>
            <a:r>
              <a:rPr lang="it-IT" sz="1800" dirty="0" smtClean="0">
                <a:solidFill>
                  <a:schemeClr val="accent1"/>
                </a:solidFill>
                <a:latin typeface="+mj-lt"/>
                <a:ea typeface="+mj-ea"/>
                <a:cs typeface="+mj-cs"/>
              </a:rPr>
              <a:t>France</a:t>
            </a:r>
            <a:endParaRPr lang="it-IT" sz="1800" dirty="0">
              <a:solidFill>
                <a:schemeClr val="accent1"/>
              </a:solidFill>
              <a:latin typeface="+mj-lt"/>
              <a:ea typeface="+mj-ea"/>
              <a:cs typeface="+mj-cs"/>
            </a:endParaRPr>
          </a:p>
          <a:p>
            <a:pPr lvl="0"/>
            <a:r>
              <a:rPr lang="it-IT" sz="1800" dirty="0" err="1" smtClean="0">
                <a:solidFill>
                  <a:schemeClr val="accent1"/>
                </a:solidFill>
                <a:latin typeface="+mj-lt"/>
                <a:ea typeface="+mj-ea"/>
                <a:cs typeface="+mj-cs"/>
              </a:rPr>
              <a:t>Luxembourg</a:t>
            </a:r>
            <a:endParaRPr lang="it-IT" sz="1800" dirty="0">
              <a:solidFill>
                <a:schemeClr val="accent1"/>
              </a:solidFill>
              <a:latin typeface="+mj-lt"/>
              <a:ea typeface="+mj-ea"/>
              <a:cs typeface="+mj-cs"/>
            </a:endParaRPr>
          </a:p>
          <a:p>
            <a:pPr lvl="0"/>
            <a:r>
              <a:rPr lang="it-IT" sz="1800" dirty="0" smtClean="0">
                <a:solidFill>
                  <a:schemeClr val="accent1"/>
                </a:solidFill>
                <a:latin typeface="+mj-lt"/>
                <a:ea typeface="+mj-ea"/>
                <a:cs typeface="+mj-cs"/>
              </a:rPr>
              <a:t>Malta</a:t>
            </a:r>
            <a:endParaRPr lang="it-IT" sz="1800" dirty="0">
              <a:solidFill>
                <a:schemeClr val="accent1"/>
              </a:solidFill>
              <a:latin typeface="+mj-lt"/>
              <a:ea typeface="+mj-ea"/>
              <a:cs typeface="+mj-cs"/>
            </a:endParaRPr>
          </a:p>
          <a:p>
            <a:pPr lvl="0"/>
            <a:r>
              <a:rPr lang="it-IT" sz="1800" dirty="0" err="1" smtClean="0">
                <a:solidFill>
                  <a:schemeClr val="accent1"/>
                </a:solidFill>
                <a:latin typeface="+mj-lt"/>
                <a:ea typeface="+mj-ea"/>
                <a:cs typeface="+mj-cs"/>
              </a:rPr>
              <a:t>Sweden</a:t>
            </a:r>
            <a:endParaRPr lang="it-IT" sz="1800" dirty="0">
              <a:solidFill>
                <a:schemeClr val="accent1"/>
              </a:solidFill>
              <a:latin typeface="+mj-lt"/>
              <a:ea typeface="+mj-ea"/>
              <a:cs typeface="+mj-cs"/>
            </a:endParaRPr>
          </a:p>
          <a:p>
            <a:pPr lvl="0"/>
            <a:r>
              <a:rPr lang="it-IT" sz="1800" dirty="0" err="1" smtClean="0">
                <a:solidFill>
                  <a:schemeClr val="accent1"/>
                </a:solidFill>
                <a:latin typeface="+mj-lt"/>
                <a:ea typeface="+mj-ea"/>
                <a:cs typeface="+mj-cs"/>
              </a:rPr>
              <a:t>UNWomen</a:t>
            </a:r>
            <a:endParaRPr lang="it-IT" sz="1800" dirty="0" smtClean="0">
              <a:solidFill>
                <a:schemeClr val="accent1"/>
              </a:solidFill>
              <a:latin typeface="+mj-lt"/>
              <a:ea typeface="+mj-ea"/>
              <a:cs typeface="+mj-cs"/>
            </a:endParaRPr>
          </a:p>
          <a:p>
            <a:pPr lvl="0"/>
            <a:endParaRPr lang="it-IT" sz="1800" dirty="0" smtClean="0">
              <a:solidFill>
                <a:schemeClr val="accent1"/>
              </a:solidFill>
              <a:latin typeface="+mj-lt"/>
              <a:ea typeface="+mj-ea"/>
              <a:cs typeface="+mj-cs"/>
            </a:endParaRPr>
          </a:p>
          <a:p>
            <a:pPr marL="0" lvl="0" indent="0">
              <a:buNone/>
            </a:pPr>
            <a:endParaRPr lang="it-IT" sz="1800" dirty="0">
              <a:solidFill>
                <a:schemeClr val="accent1"/>
              </a:solidFill>
              <a:latin typeface="+mj-lt"/>
              <a:ea typeface="+mj-ea"/>
              <a:cs typeface="+mj-cs"/>
            </a:endParaRPr>
          </a:p>
          <a:p>
            <a:pPr marL="0" lvl="0" indent="0">
              <a:buNone/>
            </a:pPr>
            <a:endParaRPr lang="it-IT" sz="1800" dirty="0">
              <a:solidFill>
                <a:schemeClr val="accent1"/>
              </a:solidFill>
              <a:latin typeface="+mj-lt"/>
              <a:ea typeface="+mj-ea"/>
              <a:cs typeface="+mj-cs"/>
            </a:endParaRPr>
          </a:p>
          <a:p>
            <a:pPr marL="0" lvl="0" indent="0">
              <a:buNone/>
            </a:pPr>
            <a:endParaRPr lang="it-IT" sz="1800" dirty="0">
              <a:solidFill>
                <a:schemeClr val="accent1"/>
              </a:solidFill>
              <a:latin typeface="+mj-lt"/>
              <a:ea typeface="+mj-ea"/>
              <a:cs typeface="+mj-cs"/>
            </a:endParaRPr>
          </a:p>
          <a:p>
            <a:pPr lvl="0"/>
            <a:r>
              <a:rPr lang="it-IT" sz="1800" dirty="0" err="1">
                <a:solidFill>
                  <a:schemeClr val="accent1"/>
                </a:solidFill>
                <a:latin typeface="+mj-lt"/>
                <a:ea typeface="+mj-ea"/>
                <a:cs typeface="+mj-cs"/>
              </a:rPr>
              <a:t>CoE</a:t>
            </a:r>
            <a:endParaRPr lang="it-IT" sz="1800" dirty="0">
              <a:solidFill>
                <a:schemeClr val="accent1"/>
              </a:solidFill>
              <a:latin typeface="+mj-lt"/>
              <a:ea typeface="+mj-ea"/>
              <a:cs typeface="+mj-cs"/>
            </a:endParaRPr>
          </a:p>
          <a:p>
            <a:pPr lvl="0"/>
            <a:r>
              <a:rPr lang="it-IT" sz="1800" dirty="0">
                <a:solidFill>
                  <a:schemeClr val="accent1"/>
                </a:solidFill>
                <a:latin typeface="+mj-lt"/>
                <a:ea typeface="+mj-ea"/>
                <a:cs typeface="+mj-cs"/>
              </a:rPr>
              <a:t>EIGE</a:t>
            </a:r>
          </a:p>
          <a:p>
            <a:pPr lvl="0"/>
            <a:r>
              <a:rPr lang="it-IT" sz="1800" dirty="0" err="1">
                <a:solidFill>
                  <a:schemeClr val="accent1"/>
                </a:solidFill>
                <a:latin typeface="+mj-lt"/>
                <a:ea typeface="+mj-ea"/>
                <a:cs typeface="+mj-cs"/>
              </a:rPr>
              <a:t>European</a:t>
            </a:r>
            <a:r>
              <a:rPr lang="it-IT" sz="1800" dirty="0">
                <a:solidFill>
                  <a:schemeClr val="accent1"/>
                </a:solidFill>
                <a:latin typeface="+mj-lt"/>
                <a:ea typeface="+mj-ea"/>
                <a:cs typeface="+mj-cs"/>
              </a:rPr>
              <a:t> </a:t>
            </a:r>
            <a:r>
              <a:rPr lang="it-IT" sz="1800" dirty="0" err="1">
                <a:solidFill>
                  <a:schemeClr val="accent1"/>
                </a:solidFill>
                <a:latin typeface="+mj-lt"/>
                <a:ea typeface="+mj-ea"/>
                <a:cs typeface="+mj-cs"/>
              </a:rPr>
              <a:t>Women’s</a:t>
            </a:r>
            <a:r>
              <a:rPr lang="it-IT" sz="1800" dirty="0">
                <a:solidFill>
                  <a:schemeClr val="accent1"/>
                </a:solidFill>
                <a:latin typeface="+mj-lt"/>
                <a:ea typeface="+mj-ea"/>
                <a:cs typeface="+mj-cs"/>
              </a:rPr>
              <a:t> Lobby (EWL)</a:t>
            </a:r>
          </a:p>
          <a:p>
            <a:pPr lvl="0"/>
            <a:r>
              <a:rPr lang="en-US" sz="1800" dirty="0">
                <a:solidFill>
                  <a:schemeClr val="accent1"/>
                </a:solidFill>
                <a:latin typeface="+mj-lt"/>
                <a:ea typeface="+mj-ea"/>
                <a:cs typeface="+mj-cs"/>
              </a:rPr>
              <a:t>European Centre of Employers and Enterprises providing Public Services and Services of general interest (</a:t>
            </a:r>
            <a:r>
              <a:rPr lang="it-IT" sz="1800" dirty="0">
                <a:solidFill>
                  <a:schemeClr val="accent1"/>
                </a:solidFill>
                <a:latin typeface="+mj-lt"/>
                <a:ea typeface="+mj-ea"/>
                <a:cs typeface="+mj-cs"/>
              </a:rPr>
              <a:t>CEEP</a:t>
            </a:r>
            <a:r>
              <a:rPr lang="it-IT" sz="1800" dirty="0" smtClean="0">
                <a:solidFill>
                  <a:schemeClr val="accent1"/>
                </a:solidFill>
                <a:latin typeface="+mj-lt"/>
                <a:ea typeface="+mj-ea"/>
                <a:cs typeface="+mj-cs"/>
              </a:rPr>
              <a:t>)</a:t>
            </a:r>
          </a:p>
          <a:p>
            <a:pPr lvl="0"/>
            <a:endParaRPr lang="it-IT" sz="1800" dirty="0">
              <a:solidFill>
                <a:schemeClr val="accent1"/>
              </a:solidFill>
              <a:latin typeface="+mj-lt"/>
              <a:ea typeface="+mj-ea"/>
              <a:cs typeface="+mj-cs"/>
            </a:endParaRPr>
          </a:p>
          <a:p>
            <a:pPr lvl="0"/>
            <a:endParaRPr lang="it-IT" sz="1800" dirty="0" smtClean="0">
              <a:solidFill>
                <a:schemeClr val="accent1"/>
              </a:solidFill>
              <a:latin typeface="+mj-lt"/>
              <a:ea typeface="+mj-ea"/>
              <a:cs typeface="+mj-cs"/>
            </a:endParaRPr>
          </a:p>
          <a:p>
            <a:pPr lvl="0"/>
            <a:endParaRPr lang="it-IT" sz="1800" dirty="0">
              <a:solidFill>
                <a:schemeClr val="accent1"/>
              </a:solidFill>
              <a:latin typeface="+mj-lt"/>
              <a:ea typeface="+mj-ea"/>
              <a:cs typeface="+mj-cs"/>
            </a:endParaRPr>
          </a:p>
          <a:p>
            <a:pPr lvl="0"/>
            <a:endParaRPr lang="it-IT" sz="1800" dirty="0" smtClean="0">
              <a:solidFill>
                <a:schemeClr val="accent1"/>
              </a:solidFill>
              <a:latin typeface="+mj-lt"/>
              <a:ea typeface="+mj-ea"/>
              <a:cs typeface="+mj-cs"/>
            </a:endParaRPr>
          </a:p>
          <a:p>
            <a:pPr lvl="0"/>
            <a:endParaRPr lang="it-IT" sz="1800" dirty="0">
              <a:solidFill>
                <a:schemeClr val="accent1"/>
              </a:solidFill>
              <a:latin typeface="+mj-lt"/>
              <a:ea typeface="+mj-ea"/>
              <a:cs typeface="+mj-cs"/>
            </a:endParaRPr>
          </a:p>
          <a:p>
            <a:pPr lvl="0"/>
            <a:r>
              <a:rPr lang="it-IT" sz="1800" dirty="0" err="1" smtClean="0">
                <a:solidFill>
                  <a:schemeClr val="accent1"/>
                </a:solidFill>
                <a:latin typeface="+mj-lt"/>
                <a:ea typeface="+mj-ea"/>
                <a:cs typeface="+mj-cs"/>
              </a:rPr>
              <a:t>European</a:t>
            </a:r>
            <a:r>
              <a:rPr lang="it-IT" sz="1800" dirty="0" smtClean="0">
                <a:solidFill>
                  <a:schemeClr val="accent1"/>
                </a:solidFill>
                <a:latin typeface="+mj-lt"/>
                <a:ea typeface="+mj-ea"/>
                <a:cs typeface="+mj-cs"/>
              </a:rPr>
              <a:t> </a:t>
            </a:r>
            <a:r>
              <a:rPr lang="it-IT" sz="1800" dirty="0" err="1">
                <a:solidFill>
                  <a:schemeClr val="accent1"/>
                </a:solidFill>
                <a:latin typeface="+mj-lt"/>
                <a:ea typeface="+mj-ea"/>
                <a:cs typeface="+mj-cs"/>
              </a:rPr>
              <a:t>Trade</a:t>
            </a:r>
            <a:r>
              <a:rPr lang="it-IT" sz="1800" dirty="0">
                <a:solidFill>
                  <a:schemeClr val="accent1"/>
                </a:solidFill>
                <a:latin typeface="+mj-lt"/>
                <a:ea typeface="+mj-ea"/>
                <a:cs typeface="+mj-cs"/>
              </a:rPr>
              <a:t> Union </a:t>
            </a:r>
            <a:r>
              <a:rPr lang="it-IT" sz="1800" dirty="0" err="1">
                <a:solidFill>
                  <a:schemeClr val="accent1"/>
                </a:solidFill>
                <a:latin typeface="+mj-lt"/>
                <a:ea typeface="+mj-ea"/>
                <a:cs typeface="+mj-cs"/>
              </a:rPr>
              <a:t>Confederation</a:t>
            </a:r>
            <a:r>
              <a:rPr lang="it-IT" sz="1800" dirty="0">
                <a:solidFill>
                  <a:schemeClr val="accent1"/>
                </a:solidFill>
                <a:latin typeface="+mj-lt"/>
                <a:ea typeface="+mj-ea"/>
                <a:cs typeface="+mj-cs"/>
              </a:rPr>
              <a:t> (ETUC)</a:t>
            </a:r>
          </a:p>
          <a:p>
            <a:pPr lvl="0"/>
            <a:r>
              <a:rPr lang="en-US" sz="1800" dirty="0">
                <a:solidFill>
                  <a:schemeClr val="accent1"/>
                </a:solidFill>
                <a:latin typeface="+mj-lt"/>
                <a:ea typeface="+mj-ea"/>
                <a:cs typeface="+mj-cs"/>
              </a:rPr>
              <a:t>European Association of Craft, Small and Medium-Sized Enterprises (</a:t>
            </a:r>
            <a:r>
              <a:rPr lang="it-IT" sz="1800" dirty="0" err="1">
                <a:solidFill>
                  <a:schemeClr val="accent1"/>
                </a:solidFill>
                <a:latin typeface="+mj-lt"/>
                <a:ea typeface="+mj-ea"/>
                <a:cs typeface="+mj-cs"/>
              </a:rPr>
              <a:t>SMEunited</a:t>
            </a:r>
            <a:r>
              <a:rPr lang="it-IT" sz="1800" dirty="0">
                <a:solidFill>
                  <a:schemeClr val="accent1"/>
                </a:solidFill>
                <a:latin typeface="+mj-lt"/>
                <a:ea typeface="+mj-ea"/>
                <a:cs typeface="+mj-cs"/>
              </a:rPr>
              <a:t>)</a:t>
            </a:r>
          </a:p>
          <a:p>
            <a:pPr marL="571500" lvl="0" indent="-457200">
              <a:lnSpc>
                <a:spcPct val="100000"/>
              </a:lnSpc>
              <a:spcBef>
                <a:spcPct val="20000"/>
              </a:spcBef>
              <a:buClr>
                <a:prstClr val="black"/>
              </a:buClr>
              <a:buNone/>
            </a:pPr>
            <a:endParaRPr lang="it-IT" sz="2000" dirty="0">
              <a:solidFill>
                <a:prstClr val="black"/>
              </a:solidFill>
            </a:endParaRPr>
          </a:p>
          <a:p>
            <a:pPr marL="342900" lvl="0" indent="-342900">
              <a:lnSpc>
                <a:spcPct val="100000"/>
              </a:lnSpc>
              <a:spcBef>
                <a:spcPct val="20000"/>
              </a:spcBef>
              <a:buClrTx/>
              <a:buFont typeface="Courier New" pitchFamily="49" charset="0"/>
              <a:buChar char="o"/>
            </a:pPr>
            <a:endParaRPr lang="it-IT" sz="2000" dirty="0">
              <a:solidFill>
                <a:prstClr val="black"/>
              </a:solidFill>
            </a:endParaRPr>
          </a:p>
          <a:p>
            <a:endParaRPr lang="it-IT" sz="2000" dirty="0"/>
          </a:p>
          <a:p>
            <a:pPr lvl="0" rtl="0"/>
            <a:endParaRPr lang="it-IT" sz="2000" dirty="0" smtClean="0"/>
          </a:p>
          <a:p>
            <a:pPr lvl="0" rtl="0"/>
            <a:endParaRPr lang="it-IT" sz="2000" dirty="0" smtClean="0"/>
          </a:p>
        </p:txBody>
      </p:sp>
      <p:sp>
        <p:nvSpPr>
          <p:cNvPr id="10" name="Segnaposto numero diapositiva 9">
            <a:extLst>
              <a:ext uri="{FF2B5EF4-FFF2-40B4-BE49-F238E27FC236}">
                <a16:creationId xmlns:a16="http://schemas.microsoft.com/office/drawing/2014/main" xmlns="" id="{A267D224-5586-43DC-82CA-8605E158298B}"/>
              </a:ext>
            </a:extLst>
          </p:cNvPr>
          <p:cNvSpPr>
            <a:spLocks noGrp="1"/>
          </p:cNvSpPr>
          <p:nvPr>
            <p:ph type="sldNum" sz="quarter" idx="16"/>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it-IT" sz="12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3" name="Rettangolo 2"/>
          <p:cNvSpPr/>
          <p:nvPr/>
        </p:nvSpPr>
        <p:spPr>
          <a:xfrm>
            <a:off x="11005751" y="337751"/>
            <a:ext cx="996779" cy="4118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31203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olo 3">
            <a:extLst>
              <a:ext uri="{FF2B5EF4-FFF2-40B4-BE49-F238E27FC236}">
                <a16:creationId xmlns:a16="http://schemas.microsoft.com/office/drawing/2014/main" xmlns="" id="{1ABD613F-111C-41D6-9F8E-8B2C42A5E047}"/>
              </a:ext>
            </a:extLst>
          </p:cNvPr>
          <p:cNvSpPr>
            <a:spLocks noGrp="1"/>
          </p:cNvSpPr>
          <p:nvPr>
            <p:ph type="title"/>
          </p:nvPr>
        </p:nvSpPr>
        <p:spPr>
          <a:xfrm>
            <a:off x="531377" y="1518795"/>
            <a:ext cx="11413487" cy="1215566"/>
          </a:xfrm>
        </p:spPr>
        <p:txBody>
          <a:bodyPr rtlCol="0">
            <a:normAutofit fontScale="90000"/>
          </a:bodyPr>
          <a:lstStyle/>
          <a:p>
            <a:r>
              <a:rPr lang="it-IT" dirty="0" err="1"/>
              <a:t>ACEO’s</a:t>
            </a:r>
            <a:r>
              <a:rPr lang="it-IT" dirty="0"/>
              <a:t> Opinion on </a:t>
            </a:r>
            <a:r>
              <a:rPr lang="it-IT" dirty="0" smtClean="0"/>
              <a:t/>
            </a:r>
            <a:br>
              <a:rPr lang="it-IT" dirty="0" smtClean="0"/>
            </a:br>
            <a:r>
              <a:rPr lang="it-IT" dirty="0" err="1" smtClean="0"/>
              <a:t>Challenges</a:t>
            </a:r>
            <a:r>
              <a:rPr lang="it-IT" dirty="0" smtClean="0"/>
              <a:t> </a:t>
            </a:r>
            <a:r>
              <a:rPr lang="it-IT" dirty="0"/>
              <a:t>for gender </a:t>
            </a:r>
            <a:r>
              <a:rPr lang="it-IT" dirty="0" err="1"/>
              <a:t>equality</a:t>
            </a:r>
            <a:r>
              <a:rPr lang="it-IT" dirty="0"/>
              <a:t> in a </a:t>
            </a:r>
            <a:r>
              <a:rPr lang="it-IT" dirty="0" err="1"/>
              <a:t>rapidly</a:t>
            </a:r>
            <a:r>
              <a:rPr lang="it-IT" dirty="0"/>
              <a:t> </a:t>
            </a:r>
            <a:r>
              <a:rPr lang="it-IT" dirty="0" err="1"/>
              <a:t>ageing</a:t>
            </a:r>
            <a:r>
              <a:rPr lang="it-IT" dirty="0"/>
              <a:t> society </a:t>
            </a:r>
            <a:endParaRPr lang="it-IT" b="0" dirty="0"/>
          </a:p>
        </p:txBody>
      </p:sp>
      <p:sp>
        <p:nvSpPr>
          <p:cNvPr id="42" name="Segnaposto contenuto 6">
            <a:extLst>
              <a:ext uri="{FF2B5EF4-FFF2-40B4-BE49-F238E27FC236}">
                <a16:creationId xmlns:a16="http://schemas.microsoft.com/office/drawing/2014/main" xmlns="" id="{55EACD59-7C51-4810-94C6-BCB4D12346DC}"/>
              </a:ext>
            </a:extLst>
          </p:cNvPr>
          <p:cNvSpPr>
            <a:spLocks noGrp="1"/>
          </p:cNvSpPr>
          <p:nvPr>
            <p:ph idx="1"/>
          </p:nvPr>
        </p:nvSpPr>
        <p:spPr>
          <a:xfrm>
            <a:off x="416047" y="2870886"/>
            <a:ext cx="11413486" cy="3987114"/>
          </a:xfrm>
        </p:spPr>
        <p:txBody>
          <a:bodyPr rtlCol="0">
            <a:noAutofit/>
          </a:bodyPr>
          <a:lstStyle/>
          <a:p>
            <a:pPr marL="0" indent="0">
              <a:buNone/>
            </a:pPr>
            <a:r>
              <a:rPr lang="it-IT" sz="1900" b="1" u="sng" dirty="0">
                <a:solidFill>
                  <a:schemeClr val="accent1"/>
                </a:solidFill>
                <a:latin typeface="+mj-lt"/>
                <a:ea typeface="+mj-ea"/>
                <a:cs typeface="+mj-cs"/>
              </a:rPr>
              <a:t>Mandate for the WG and </a:t>
            </a:r>
            <a:r>
              <a:rPr lang="it-IT" sz="1900" b="1" u="sng" dirty="0" err="1">
                <a:solidFill>
                  <a:schemeClr val="accent1"/>
                </a:solidFill>
                <a:latin typeface="+mj-lt"/>
                <a:ea typeface="+mj-ea"/>
                <a:cs typeface="+mj-cs"/>
              </a:rPr>
              <a:t>Objectives</a:t>
            </a:r>
            <a:r>
              <a:rPr lang="it-IT" sz="1900" b="1" u="sng" dirty="0">
                <a:solidFill>
                  <a:schemeClr val="accent1"/>
                </a:solidFill>
                <a:latin typeface="+mj-lt"/>
                <a:ea typeface="+mj-ea"/>
                <a:cs typeface="+mj-cs"/>
              </a:rPr>
              <a:t> of the Opinion: </a:t>
            </a:r>
          </a:p>
          <a:p>
            <a:pPr>
              <a:spcBef>
                <a:spcPts val="600"/>
              </a:spcBef>
            </a:pPr>
            <a:endParaRPr lang="en-US" sz="1900" dirty="0" smtClean="0">
              <a:solidFill>
                <a:schemeClr val="accent1"/>
              </a:solidFill>
              <a:latin typeface="+mj-lt"/>
              <a:ea typeface="+mj-ea"/>
              <a:cs typeface="+mj-cs"/>
            </a:endParaRPr>
          </a:p>
          <a:p>
            <a:pPr>
              <a:spcBef>
                <a:spcPts val="600"/>
              </a:spcBef>
            </a:pPr>
            <a:r>
              <a:rPr lang="en-US" sz="1600" dirty="0" smtClean="0">
                <a:solidFill>
                  <a:schemeClr val="accent1"/>
                </a:solidFill>
                <a:latin typeface="+mj-lt"/>
                <a:ea typeface="+mj-ea"/>
                <a:cs typeface="+mj-cs"/>
              </a:rPr>
              <a:t>Reflect </a:t>
            </a:r>
            <a:r>
              <a:rPr lang="en-US" sz="1600" dirty="0">
                <a:solidFill>
                  <a:schemeClr val="accent1"/>
                </a:solidFill>
                <a:latin typeface="+mj-lt"/>
                <a:ea typeface="+mj-ea"/>
                <a:cs typeface="+mj-cs"/>
              </a:rPr>
              <a:t>on how to best ensure gender equality in a rapidly ageing society while taking into account the increasing life expectancy and decreasing birth rates, and societal changes in life patterns </a:t>
            </a:r>
            <a:endParaRPr lang="en-US" sz="1600" dirty="0" smtClean="0">
              <a:solidFill>
                <a:schemeClr val="accent1"/>
              </a:solidFill>
              <a:latin typeface="+mj-lt"/>
              <a:ea typeface="+mj-ea"/>
              <a:cs typeface="+mj-cs"/>
            </a:endParaRPr>
          </a:p>
          <a:p>
            <a:pPr marL="0" indent="0">
              <a:spcBef>
                <a:spcPts val="600"/>
              </a:spcBef>
              <a:buNone/>
            </a:pPr>
            <a:endParaRPr lang="en-US" sz="1600" dirty="0">
              <a:solidFill>
                <a:schemeClr val="accent1"/>
              </a:solidFill>
              <a:latin typeface="+mj-lt"/>
              <a:ea typeface="+mj-ea"/>
              <a:cs typeface="+mj-cs"/>
            </a:endParaRPr>
          </a:p>
          <a:p>
            <a:pPr>
              <a:spcBef>
                <a:spcPts val="600"/>
              </a:spcBef>
            </a:pPr>
            <a:r>
              <a:rPr lang="en-US" sz="1600" dirty="0">
                <a:solidFill>
                  <a:schemeClr val="accent1"/>
                </a:solidFill>
                <a:latin typeface="+mj-lt"/>
                <a:ea typeface="+mj-ea"/>
                <a:cs typeface="+mj-cs"/>
              </a:rPr>
              <a:t>Identify the main challenges related to the social systems bottlenecks for women in an ageing society from a gender sensitive angle </a:t>
            </a:r>
            <a:endParaRPr lang="en-US" sz="1600" dirty="0" smtClean="0">
              <a:solidFill>
                <a:schemeClr val="accent1"/>
              </a:solidFill>
              <a:latin typeface="+mj-lt"/>
              <a:ea typeface="+mj-ea"/>
              <a:cs typeface="+mj-cs"/>
            </a:endParaRPr>
          </a:p>
          <a:p>
            <a:pPr marL="0" indent="0">
              <a:spcBef>
                <a:spcPts val="600"/>
              </a:spcBef>
              <a:buNone/>
            </a:pPr>
            <a:endParaRPr lang="en-US" sz="1600" dirty="0">
              <a:solidFill>
                <a:schemeClr val="accent1"/>
              </a:solidFill>
              <a:latin typeface="+mj-lt"/>
              <a:ea typeface="+mj-ea"/>
              <a:cs typeface="+mj-cs"/>
            </a:endParaRPr>
          </a:p>
          <a:p>
            <a:pPr>
              <a:spcBef>
                <a:spcPts val="600"/>
              </a:spcBef>
            </a:pPr>
            <a:r>
              <a:rPr lang="en-US" sz="1600" dirty="0">
                <a:solidFill>
                  <a:schemeClr val="accent1"/>
                </a:solidFill>
                <a:latin typeface="+mj-lt"/>
                <a:ea typeface="+mj-ea"/>
                <a:cs typeface="+mj-cs"/>
              </a:rPr>
              <a:t>Examine proved successful measures at national level promoting a dual </a:t>
            </a:r>
            <a:r>
              <a:rPr lang="en-US" sz="1600" dirty="0" err="1">
                <a:solidFill>
                  <a:schemeClr val="accent1"/>
                </a:solidFill>
                <a:latin typeface="+mj-lt"/>
                <a:ea typeface="+mj-ea"/>
                <a:cs typeface="+mj-cs"/>
              </a:rPr>
              <a:t>carer</a:t>
            </a:r>
            <a:r>
              <a:rPr lang="en-US" sz="1600" dirty="0">
                <a:solidFill>
                  <a:schemeClr val="accent1"/>
                </a:solidFill>
                <a:latin typeface="+mj-lt"/>
                <a:ea typeface="+mj-ea"/>
                <a:cs typeface="+mj-cs"/>
              </a:rPr>
              <a:t>-dual earner model preventing the perpetuation of existing gender stereotypes on care roles within the </a:t>
            </a:r>
            <a:r>
              <a:rPr lang="en-US" sz="1600" dirty="0" smtClean="0">
                <a:solidFill>
                  <a:schemeClr val="accent1"/>
                </a:solidFill>
                <a:latin typeface="+mj-lt"/>
                <a:ea typeface="+mj-ea"/>
                <a:cs typeface="+mj-cs"/>
              </a:rPr>
              <a:t>family</a:t>
            </a:r>
          </a:p>
          <a:p>
            <a:pPr marL="0" indent="0">
              <a:spcBef>
                <a:spcPts val="600"/>
              </a:spcBef>
              <a:buNone/>
            </a:pPr>
            <a:endParaRPr lang="en-US" sz="1600" dirty="0">
              <a:solidFill>
                <a:schemeClr val="accent1"/>
              </a:solidFill>
              <a:latin typeface="+mj-lt"/>
              <a:ea typeface="+mj-ea"/>
              <a:cs typeface="+mj-cs"/>
            </a:endParaRPr>
          </a:p>
          <a:p>
            <a:pPr>
              <a:spcBef>
                <a:spcPts val="600"/>
              </a:spcBef>
            </a:pPr>
            <a:r>
              <a:rPr lang="en-US" sz="1600" dirty="0">
                <a:solidFill>
                  <a:schemeClr val="accent1"/>
                </a:solidFill>
                <a:latin typeface="+mj-lt"/>
                <a:ea typeface="+mj-ea"/>
                <a:cs typeface="+mj-cs"/>
              </a:rPr>
              <a:t>Reflect on areas of possible action where a European Union initiative might have strong added value and on concrete measures that the European Commission could take in support of national policies</a:t>
            </a:r>
            <a:endParaRPr lang="it-IT" sz="1600" dirty="0">
              <a:solidFill>
                <a:schemeClr val="accent1"/>
              </a:solidFill>
              <a:latin typeface="+mj-lt"/>
              <a:ea typeface="+mj-ea"/>
              <a:cs typeface="+mj-cs"/>
            </a:endParaRPr>
          </a:p>
          <a:p>
            <a:pPr>
              <a:spcBef>
                <a:spcPts val="600"/>
              </a:spcBef>
            </a:pPr>
            <a:endParaRPr lang="it-IT" sz="1600" dirty="0">
              <a:solidFill>
                <a:schemeClr val="accent1"/>
              </a:solidFill>
              <a:latin typeface="+mj-lt"/>
              <a:ea typeface="+mj-ea"/>
              <a:cs typeface="+mj-cs"/>
            </a:endParaRPr>
          </a:p>
          <a:p>
            <a:pPr lvl="0">
              <a:spcBef>
                <a:spcPts val="600"/>
              </a:spcBef>
            </a:pPr>
            <a:endParaRPr lang="it-IT" sz="1600" dirty="0">
              <a:solidFill>
                <a:schemeClr val="accent1"/>
              </a:solidFill>
              <a:latin typeface="+mj-lt"/>
              <a:ea typeface="+mj-ea"/>
              <a:cs typeface="+mj-cs"/>
            </a:endParaRPr>
          </a:p>
        </p:txBody>
      </p:sp>
      <p:sp>
        <p:nvSpPr>
          <p:cNvPr id="10" name="Segnaposto numero diapositiva 9">
            <a:extLst>
              <a:ext uri="{FF2B5EF4-FFF2-40B4-BE49-F238E27FC236}">
                <a16:creationId xmlns:a16="http://schemas.microsoft.com/office/drawing/2014/main" xmlns="" id="{A267D224-5586-43DC-82CA-8605E158298B}"/>
              </a:ext>
            </a:extLst>
          </p:cNvPr>
          <p:cNvSpPr>
            <a:spLocks noGrp="1"/>
          </p:cNvSpPr>
          <p:nvPr>
            <p:ph type="sldNum" sz="quarter" idx="16"/>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it-IT" sz="12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3" name="Rettangolo 2"/>
          <p:cNvSpPr/>
          <p:nvPr/>
        </p:nvSpPr>
        <p:spPr>
          <a:xfrm>
            <a:off x="11005751" y="337751"/>
            <a:ext cx="996779" cy="4118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003958"/>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xmlns="" id="{E3E5EE03-FBF6-46F5-8085-716AC6CE1C8C}"/>
              </a:ext>
            </a:extLst>
          </p:cNvPr>
          <p:cNvSpPr>
            <a:spLocks noGrp="1"/>
          </p:cNvSpPr>
          <p:nvPr>
            <p:ph type="title"/>
          </p:nvPr>
        </p:nvSpPr>
        <p:spPr>
          <a:xfrm>
            <a:off x="520698" y="512848"/>
            <a:ext cx="8333222" cy="1147969"/>
          </a:xfrm>
        </p:spPr>
        <p:txBody>
          <a:bodyPr rtlCol="0">
            <a:noAutofit/>
          </a:bodyPr>
          <a:lstStyle/>
          <a:p>
            <a:r>
              <a:rPr lang="it-IT" sz="3600" dirty="0"/>
              <a:t>Opinion on </a:t>
            </a:r>
            <a:br>
              <a:rPr lang="it-IT" sz="3600" dirty="0"/>
            </a:br>
            <a:r>
              <a:rPr lang="it-IT" sz="3600" dirty="0" err="1"/>
              <a:t>Challenges</a:t>
            </a:r>
            <a:r>
              <a:rPr lang="it-IT" sz="3600" dirty="0"/>
              <a:t> for gender </a:t>
            </a:r>
            <a:r>
              <a:rPr lang="it-IT" sz="3600" dirty="0" err="1"/>
              <a:t>equality</a:t>
            </a:r>
            <a:r>
              <a:rPr lang="it-IT" sz="3600" dirty="0"/>
              <a:t> in a </a:t>
            </a:r>
            <a:r>
              <a:rPr lang="it-IT" sz="3600" dirty="0" err="1"/>
              <a:t>rapidly</a:t>
            </a:r>
            <a:r>
              <a:rPr lang="it-IT" sz="3600" dirty="0"/>
              <a:t> </a:t>
            </a:r>
            <a:r>
              <a:rPr lang="it-IT" sz="3600" dirty="0" err="1"/>
              <a:t>ageing</a:t>
            </a:r>
            <a:r>
              <a:rPr lang="it-IT" sz="3600" dirty="0"/>
              <a:t> society </a:t>
            </a:r>
            <a:endParaRPr lang="it-IT" sz="3600" b="0" dirty="0"/>
          </a:p>
        </p:txBody>
      </p:sp>
      <p:sp>
        <p:nvSpPr>
          <p:cNvPr id="15" name="Segnaposto testo 14">
            <a:extLst>
              <a:ext uri="{FF2B5EF4-FFF2-40B4-BE49-F238E27FC236}">
                <a16:creationId xmlns:a16="http://schemas.microsoft.com/office/drawing/2014/main" xmlns="" id="{24E18385-8BEA-4522-ABAA-5AB38F0D4FC2}"/>
              </a:ext>
            </a:extLst>
          </p:cNvPr>
          <p:cNvSpPr>
            <a:spLocks noGrp="1"/>
          </p:cNvSpPr>
          <p:nvPr>
            <p:ph type="body" idx="1"/>
          </p:nvPr>
        </p:nvSpPr>
        <p:spPr>
          <a:xfrm>
            <a:off x="520698" y="2376420"/>
            <a:ext cx="5475290" cy="781188"/>
          </a:xfrm>
        </p:spPr>
        <p:txBody>
          <a:bodyPr rtlCol="0"/>
          <a:lstStyle/>
          <a:p>
            <a:r>
              <a:rPr lang="it-IT" sz="2400" u="sng" dirty="0"/>
              <a:t>Opinion </a:t>
            </a:r>
            <a:r>
              <a:rPr lang="it-IT" sz="2400" u="sng" dirty="0" err="1"/>
              <a:t>divided</a:t>
            </a:r>
            <a:r>
              <a:rPr lang="it-IT" sz="2400" u="sng" dirty="0"/>
              <a:t> </a:t>
            </a:r>
            <a:r>
              <a:rPr lang="it-IT" sz="2400" u="sng" dirty="0" err="1"/>
              <a:t>into</a:t>
            </a:r>
            <a:r>
              <a:rPr lang="it-IT" sz="2400" u="sng" dirty="0"/>
              <a:t> 3 </a:t>
            </a:r>
            <a:r>
              <a:rPr lang="it-IT" sz="2400" u="sng" dirty="0" err="1"/>
              <a:t>main</a:t>
            </a:r>
            <a:r>
              <a:rPr lang="it-IT" sz="2400" u="sng" dirty="0"/>
              <a:t> </a:t>
            </a:r>
            <a:r>
              <a:rPr lang="it-IT" sz="2400" u="sng" dirty="0" err="1"/>
              <a:t>areas</a:t>
            </a:r>
            <a:r>
              <a:rPr lang="it-IT" sz="2400" dirty="0"/>
              <a:t>: </a:t>
            </a:r>
          </a:p>
          <a:p>
            <a:pPr rtl="0"/>
            <a:endParaRPr lang="it-IT" dirty="0"/>
          </a:p>
        </p:txBody>
      </p:sp>
      <p:sp>
        <p:nvSpPr>
          <p:cNvPr id="16" name="Segnaposto contenuto 15">
            <a:extLst>
              <a:ext uri="{FF2B5EF4-FFF2-40B4-BE49-F238E27FC236}">
                <a16:creationId xmlns:a16="http://schemas.microsoft.com/office/drawing/2014/main" xmlns="" id="{1DCFA8A2-3FB8-48CA-933D-0800A9D2A2A2}"/>
              </a:ext>
            </a:extLst>
          </p:cNvPr>
          <p:cNvSpPr>
            <a:spLocks noGrp="1"/>
          </p:cNvSpPr>
          <p:nvPr>
            <p:ph sz="half" idx="13"/>
          </p:nvPr>
        </p:nvSpPr>
        <p:spPr>
          <a:xfrm>
            <a:off x="520698" y="3050832"/>
            <a:ext cx="5475290" cy="3232149"/>
          </a:xfrm>
        </p:spPr>
        <p:txBody>
          <a:bodyPr rtlCol="0">
            <a:normAutofit fontScale="92500" lnSpcReduction="20000"/>
          </a:bodyPr>
          <a:lstStyle/>
          <a:p>
            <a:pPr>
              <a:buClr>
                <a:schemeClr val="accent2"/>
              </a:buClr>
            </a:pPr>
            <a:r>
              <a:rPr lang="en-US" dirty="0"/>
              <a:t>Work-life balance and the promotion of the equal sharing of domestic and care responsibilities between women and men </a:t>
            </a:r>
          </a:p>
          <a:p>
            <a:pPr>
              <a:buClr>
                <a:schemeClr val="accent2"/>
              </a:buClr>
            </a:pPr>
            <a:endParaRPr lang="en-US" dirty="0"/>
          </a:p>
          <a:p>
            <a:pPr>
              <a:buClr>
                <a:schemeClr val="accent2"/>
              </a:buClr>
            </a:pPr>
            <a:r>
              <a:rPr lang="en-US" dirty="0"/>
              <a:t>Equal participation of women and men in employment and the gender pay and pension gap</a:t>
            </a:r>
          </a:p>
          <a:p>
            <a:pPr>
              <a:buClr>
                <a:schemeClr val="accent2"/>
              </a:buClr>
            </a:pPr>
            <a:endParaRPr lang="en-US" dirty="0"/>
          </a:p>
          <a:p>
            <a:pPr>
              <a:buClr>
                <a:schemeClr val="accent2"/>
              </a:buClr>
            </a:pPr>
            <a:r>
              <a:rPr lang="en-US" dirty="0"/>
              <a:t>Challenges for the social system in a rapidly ageing society</a:t>
            </a:r>
          </a:p>
          <a:p>
            <a:pPr rtl="0">
              <a:buClr>
                <a:schemeClr val="accent2"/>
              </a:buClr>
            </a:pPr>
            <a:endParaRPr lang="it-IT" dirty="0"/>
          </a:p>
        </p:txBody>
      </p:sp>
      <p:sp>
        <p:nvSpPr>
          <p:cNvPr id="17" name="Segnaposto testo 16">
            <a:extLst>
              <a:ext uri="{FF2B5EF4-FFF2-40B4-BE49-F238E27FC236}">
                <a16:creationId xmlns:a16="http://schemas.microsoft.com/office/drawing/2014/main" xmlns="" id="{640A3223-3DA3-4CF2-82B6-1447667547BD}"/>
              </a:ext>
            </a:extLst>
          </p:cNvPr>
          <p:cNvSpPr>
            <a:spLocks noGrp="1"/>
          </p:cNvSpPr>
          <p:nvPr>
            <p:ph type="body" sz="quarter" idx="14"/>
          </p:nvPr>
        </p:nvSpPr>
        <p:spPr>
          <a:xfrm>
            <a:off x="6716400" y="2565890"/>
            <a:ext cx="5475600" cy="781188"/>
          </a:xfrm>
        </p:spPr>
        <p:txBody>
          <a:bodyPr rtlCol="0"/>
          <a:lstStyle/>
          <a:p>
            <a:r>
              <a:rPr lang="it-IT" sz="2400" dirty="0" err="1"/>
              <a:t>Each</a:t>
            </a:r>
            <a:r>
              <a:rPr lang="it-IT" sz="2400" dirty="0"/>
              <a:t> area: </a:t>
            </a:r>
          </a:p>
          <a:p>
            <a:pPr rtl="0"/>
            <a:endParaRPr lang="it-IT" dirty="0"/>
          </a:p>
        </p:txBody>
      </p:sp>
      <p:sp>
        <p:nvSpPr>
          <p:cNvPr id="18" name="Segnaposto contenuto 17">
            <a:extLst>
              <a:ext uri="{FF2B5EF4-FFF2-40B4-BE49-F238E27FC236}">
                <a16:creationId xmlns:a16="http://schemas.microsoft.com/office/drawing/2014/main" xmlns="" id="{C955AFB3-173C-4848-B3E9-1375591B297E}"/>
              </a:ext>
            </a:extLst>
          </p:cNvPr>
          <p:cNvSpPr>
            <a:spLocks noGrp="1"/>
          </p:cNvSpPr>
          <p:nvPr>
            <p:ph sz="quarter" idx="15"/>
          </p:nvPr>
        </p:nvSpPr>
        <p:spPr>
          <a:xfrm>
            <a:off x="6787978" y="2956484"/>
            <a:ext cx="4923762" cy="3232149"/>
          </a:xfrm>
        </p:spPr>
        <p:txBody>
          <a:bodyPr rtlCol="0">
            <a:normAutofit/>
          </a:bodyPr>
          <a:lstStyle/>
          <a:p>
            <a:pPr>
              <a:buClr>
                <a:schemeClr val="accent2"/>
              </a:buClr>
            </a:pPr>
            <a:r>
              <a:rPr lang="en-US" sz="2200" dirty="0"/>
              <a:t>Setting the context and identifying the specific  challenges  </a:t>
            </a:r>
          </a:p>
          <a:p>
            <a:pPr>
              <a:buClr>
                <a:schemeClr val="accent2"/>
              </a:buClr>
            </a:pPr>
            <a:endParaRPr lang="en-US" sz="2200" dirty="0"/>
          </a:p>
          <a:p>
            <a:pPr>
              <a:buClr>
                <a:schemeClr val="accent2"/>
              </a:buClr>
            </a:pPr>
            <a:r>
              <a:rPr lang="en-US" sz="2200" dirty="0"/>
              <a:t>Proposing possible solutions</a:t>
            </a:r>
          </a:p>
          <a:p>
            <a:pPr>
              <a:buClr>
                <a:schemeClr val="accent2"/>
              </a:buClr>
            </a:pPr>
            <a:endParaRPr lang="en-US" sz="2200" dirty="0"/>
          </a:p>
          <a:p>
            <a:pPr>
              <a:buClr>
                <a:schemeClr val="accent2"/>
              </a:buClr>
            </a:pPr>
            <a:r>
              <a:rPr lang="en-US" sz="2200" dirty="0"/>
              <a:t>Formulating Policy Recommendations to the EC, MSs, and both the EC and MSs</a:t>
            </a:r>
          </a:p>
          <a:p>
            <a:pPr rtl="0">
              <a:buClr>
                <a:schemeClr val="accent2"/>
              </a:buClr>
            </a:pPr>
            <a:endParaRPr lang="it-IT" dirty="0"/>
          </a:p>
        </p:txBody>
      </p:sp>
      <p:sp>
        <p:nvSpPr>
          <p:cNvPr id="21" name="Segnaposto numero diapositiva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it-IT" smtClean="0"/>
              <a:pPr rtl="0"/>
              <a:t>5</a:t>
            </a:fld>
            <a:endParaRPr lang="it-IT" dirty="0"/>
          </a:p>
        </p:txBody>
      </p:sp>
      <p:sp>
        <p:nvSpPr>
          <p:cNvPr id="3" name="Rettangolo 2"/>
          <p:cNvSpPr/>
          <p:nvPr/>
        </p:nvSpPr>
        <p:spPr>
          <a:xfrm>
            <a:off x="11071654" y="258064"/>
            <a:ext cx="815544" cy="53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9151616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1ABE11BF-33A5-4653-A144-CCCBACF58C30}"/>
              </a:ext>
            </a:extLst>
          </p:cNvPr>
          <p:cNvSpPr>
            <a:spLocks noGrp="1"/>
          </p:cNvSpPr>
          <p:nvPr>
            <p:ph type="title"/>
          </p:nvPr>
        </p:nvSpPr>
        <p:spPr/>
        <p:txBody>
          <a:bodyPr rtlCol="0"/>
          <a:lstStyle/>
          <a:p>
            <a:r>
              <a:rPr lang="it-IT" b="0" dirty="0"/>
              <a:t>Some </a:t>
            </a:r>
            <a:r>
              <a:rPr lang="it-IT" b="0" dirty="0" err="1"/>
              <a:t>Eurostat</a:t>
            </a:r>
            <a:r>
              <a:rPr lang="it-IT" b="0" dirty="0"/>
              <a:t> </a:t>
            </a:r>
            <a:r>
              <a:rPr lang="it-IT" b="0" dirty="0" err="1"/>
              <a:t>statistics</a:t>
            </a:r>
            <a:r>
              <a:rPr lang="it-IT" b="0" dirty="0"/>
              <a:t>… </a:t>
            </a:r>
          </a:p>
        </p:txBody>
      </p:sp>
      <p:sp>
        <p:nvSpPr>
          <p:cNvPr id="7" name="Segnaposto contenuto 6">
            <a:extLst>
              <a:ext uri="{FF2B5EF4-FFF2-40B4-BE49-F238E27FC236}">
                <a16:creationId xmlns:a16="http://schemas.microsoft.com/office/drawing/2014/main" xmlns="" id="{2482DBEC-EE72-4155-ACC5-87E80C5606A9}"/>
              </a:ext>
            </a:extLst>
          </p:cNvPr>
          <p:cNvSpPr>
            <a:spLocks noGrp="1"/>
          </p:cNvSpPr>
          <p:nvPr>
            <p:ph idx="1"/>
          </p:nvPr>
        </p:nvSpPr>
        <p:spPr>
          <a:xfrm>
            <a:off x="531378" y="2718487"/>
            <a:ext cx="5647000" cy="3731740"/>
          </a:xfrm>
        </p:spPr>
        <p:txBody>
          <a:bodyPr rtlCol="0">
            <a:normAutofit fontScale="32500" lnSpcReduction="20000"/>
          </a:bodyPr>
          <a:lstStyle/>
          <a:p>
            <a:r>
              <a:rPr lang="it-IT" sz="5500" dirty="0">
                <a:solidFill>
                  <a:schemeClr val="accent1"/>
                </a:solidFill>
                <a:latin typeface="+mj-lt"/>
                <a:ea typeface="+mj-ea"/>
                <a:cs typeface="+mj-cs"/>
              </a:rPr>
              <a:t>EU </a:t>
            </a:r>
            <a:r>
              <a:rPr lang="it-IT" sz="5500" dirty="0" err="1">
                <a:solidFill>
                  <a:schemeClr val="accent1"/>
                </a:solidFill>
                <a:latin typeface="+mj-lt"/>
                <a:ea typeface="+mj-ea"/>
                <a:cs typeface="+mj-cs"/>
              </a:rPr>
              <a:t>population</a:t>
            </a:r>
            <a:r>
              <a:rPr lang="it-IT" sz="5500" dirty="0">
                <a:solidFill>
                  <a:schemeClr val="accent1"/>
                </a:solidFill>
                <a:latin typeface="+mj-lt"/>
                <a:ea typeface="+mj-ea"/>
                <a:cs typeface="+mj-cs"/>
              </a:rPr>
              <a:t> in 2019: 513.5 </a:t>
            </a:r>
            <a:r>
              <a:rPr lang="it-IT" sz="5500" dirty="0" err="1">
                <a:solidFill>
                  <a:schemeClr val="accent1"/>
                </a:solidFill>
                <a:latin typeface="+mj-lt"/>
                <a:ea typeface="+mj-ea"/>
                <a:cs typeface="+mj-cs"/>
              </a:rPr>
              <a:t>million</a:t>
            </a:r>
            <a:r>
              <a:rPr lang="it-IT" sz="5500" dirty="0">
                <a:solidFill>
                  <a:schemeClr val="accent1"/>
                </a:solidFill>
                <a:latin typeface="+mj-lt"/>
                <a:ea typeface="+mj-ea"/>
                <a:cs typeface="+mj-cs"/>
              </a:rPr>
              <a:t> </a:t>
            </a:r>
            <a:r>
              <a:rPr lang="it-IT" sz="5500" dirty="0" err="1" smtClean="0">
                <a:solidFill>
                  <a:schemeClr val="accent1"/>
                </a:solidFill>
                <a:latin typeface="+mj-lt"/>
                <a:ea typeface="+mj-ea"/>
                <a:cs typeface="+mj-cs"/>
              </a:rPr>
              <a:t>people</a:t>
            </a:r>
            <a:endParaRPr lang="it-IT" sz="5500" dirty="0" smtClean="0">
              <a:solidFill>
                <a:schemeClr val="accent1"/>
              </a:solidFill>
              <a:latin typeface="+mj-lt"/>
              <a:ea typeface="+mj-ea"/>
              <a:cs typeface="+mj-cs"/>
            </a:endParaRPr>
          </a:p>
          <a:p>
            <a:endParaRPr lang="it-IT" sz="5500" dirty="0">
              <a:solidFill>
                <a:schemeClr val="accent1"/>
              </a:solidFill>
              <a:latin typeface="+mj-lt"/>
              <a:ea typeface="+mj-ea"/>
              <a:cs typeface="+mj-cs"/>
            </a:endParaRPr>
          </a:p>
          <a:p>
            <a:r>
              <a:rPr lang="it-IT" sz="5500" dirty="0">
                <a:solidFill>
                  <a:schemeClr val="accent1"/>
                </a:solidFill>
                <a:latin typeface="+mj-lt"/>
                <a:ea typeface="+mj-ea"/>
                <a:cs typeface="+mj-cs"/>
              </a:rPr>
              <a:t>EU </a:t>
            </a:r>
            <a:r>
              <a:rPr lang="it-IT" sz="5500" dirty="0" err="1">
                <a:solidFill>
                  <a:schemeClr val="accent1"/>
                </a:solidFill>
                <a:latin typeface="+mj-lt"/>
                <a:ea typeface="+mj-ea"/>
                <a:cs typeface="+mj-cs"/>
              </a:rPr>
              <a:t>population</a:t>
            </a:r>
            <a:r>
              <a:rPr lang="it-IT" sz="5500" dirty="0">
                <a:solidFill>
                  <a:schemeClr val="accent1"/>
                </a:solidFill>
                <a:latin typeface="+mj-lt"/>
                <a:ea typeface="+mj-ea"/>
                <a:cs typeface="+mj-cs"/>
              </a:rPr>
              <a:t> in 2018: 512.4 </a:t>
            </a:r>
            <a:r>
              <a:rPr lang="it-IT" sz="5500" dirty="0" err="1">
                <a:solidFill>
                  <a:schemeClr val="accent1"/>
                </a:solidFill>
                <a:latin typeface="+mj-lt"/>
                <a:ea typeface="+mj-ea"/>
                <a:cs typeface="+mj-cs"/>
              </a:rPr>
              <a:t>million</a:t>
            </a:r>
            <a:r>
              <a:rPr lang="it-IT" sz="5500" dirty="0">
                <a:solidFill>
                  <a:schemeClr val="accent1"/>
                </a:solidFill>
                <a:latin typeface="+mj-lt"/>
                <a:ea typeface="+mj-ea"/>
                <a:cs typeface="+mj-cs"/>
              </a:rPr>
              <a:t> </a:t>
            </a:r>
            <a:r>
              <a:rPr lang="it-IT" sz="5500" dirty="0" err="1" smtClean="0">
                <a:solidFill>
                  <a:schemeClr val="accent1"/>
                </a:solidFill>
                <a:latin typeface="+mj-lt"/>
                <a:ea typeface="+mj-ea"/>
                <a:cs typeface="+mj-cs"/>
              </a:rPr>
              <a:t>people</a:t>
            </a:r>
            <a:endParaRPr lang="it-IT" sz="5500" dirty="0" smtClean="0">
              <a:solidFill>
                <a:schemeClr val="accent1"/>
              </a:solidFill>
              <a:latin typeface="+mj-lt"/>
              <a:ea typeface="+mj-ea"/>
              <a:cs typeface="+mj-cs"/>
            </a:endParaRPr>
          </a:p>
          <a:p>
            <a:endParaRPr lang="it-IT" sz="5500" dirty="0">
              <a:solidFill>
                <a:schemeClr val="accent1"/>
              </a:solidFill>
              <a:latin typeface="+mj-lt"/>
              <a:ea typeface="+mj-ea"/>
              <a:cs typeface="+mj-cs"/>
            </a:endParaRPr>
          </a:p>
          <a:p>
            <a:r>
              <a:rPr lang="it-IT" sz="5500" dirty="0">
                <a:solidFill>
                  <a:schemeClr val="accent1"/>
                </a:solidFill>
                <a:latin typeface="+mj-lt"/>
                <a:ea typeface="+mj-ea"/>
                <a:cs typeface="+mj-cs"/>
              </a:rPr>
              <a:t>In 2018: 5.3 </a:t>
            </a:r>
            <a:r>
              <a:rPr lang="it-IT" sz="5500" dirty="0" err="1">
                <a:solidFill>
                  <a:schemeClr val="accent1"/>
                </a:solidFill>
                <a:latin typeface="+mj-lt"/>
                <a:ea typeface="+mj-ea"/>
                <a:cs typeface="+mj-cs"/>
              </a:rPr>
              <a:t>million</a:t>
            </a:r>
            <a:r>
              <a:rPr lang="it-IT" sz="5500" dirty="0">
                <a:solidFill>
                  <a:schemeClr val="accent1"/>
                </a:solidFill>
                <a:latin typeface="+mj-lt"/>
                <a:ea typeface="+mj-ea"/>
                <a:cs typeface="+mj-cs"/>
              </a:rPr>
              <a:t> </a:t>
            </a:r>
            <a:r>
              <a:rPr lang="it-IT" sz="5500" dirty="0" err="1">
                <a:solidFill>
                  <a:schemeClr val="accent1"/>
                </a:solidFill>
                <a:latin typeface="+mj-lt"/>
                <a:ea typeface="+mj-ea"/>
                <a:cs typeface="+mj-cs"/>
              </a:rPr>
              <a:t>deaths</a:t>
            </a:r>
            <a:r>
              <a:rPr lang="it-IT" sz="5500" dirty="0">
                <a:solidFill>
                  <a:schemeClr val="accent1"/>
                </a:solidFill>
                <a:latin typeface="+mj-lt"/>
                <a:ea typeface="+mj-ea"/>
                <a:cs typeface="+mj-cs"/>
              </a:rPr>
              <a:t> </a:t>
            </a:r>
            <a:r>
              <a:rPr lang="it-IT" sz="5500" dirty="0" err="1">
                <a:solidFill>
                  <a:schemeClr val="accent1"/>
                </a:solidFill>
                <a:latin typeface="+mj-lt"/>
                <a:ea typeface="+mj-ea"/>
                <a:cs typeface="+mj-cs"/>
              </a:rPr>
              <a:t>recorded</a:t>
            </a:r>
            <a:r>
              <a:rPr lang="it-IT" sz="5500" dirty="0">
                <a:solidFill>
                  <a:schemeClr val="accent1"/>
                </a:solidFill>
                <a:latin typeface="+mj-lt"/>
                <a:ea typeface="+mj-ea"/>
                <a:cs typeface="+mj-cs"/>
              </a:rPr>
              <a:t> in the EU vs. 5 </a:t>
            </a:r>
            <a:r>
              <a:rPr lang="it-IT" sz="5500" dirty="0" err="1">
                <a:solidFill>
                  <a:schemeClr val="accent1"/>
                </a:solidFill>
                <a:latin typeface="+mj-lt"/>
                <a:ea typeface="+mj-ea"/>
                <a:cs typeface="+mj-cs"/>
              </a:rPr>
              <a:t>million</a:t>
            </a:r>
            <a:r>
              <a:rPr lang="it-IT" sz="5500" dirty="0">
                <a:solidFill>
                  <a:schemeClr val="accent1"/>
                </a:solidFill>
                <a:latin typeface="+mj-lt"/>
                <a:ea typeface="+mj-ea"/>
                <a:cs typeface="+mj-cs"/>
              </a:rPr>
              <a:t> </a:t>
            </a:r>
            <a:r>
              <a:rPr lang="it-IT" sz="5500" dirty="0" err="1">
                <a:solidFill>
                  <a:schemeClr val="accent1"/>
                </a:solidFill>
                <a:latin typeface="+mj-lt"/>
                <a:ea typeface="+mj-ea"/>
                <a:cs typeface="+mj-cs"/>
              </a:rPr>
              <a:t>births</a:t>
            </a:r>
            <a:r>
              <a:rPr lang="it-IT" sz="5500" dirty="0">
                <a:solidFill>
                  <a:schemeClr val="accent1"/>
                </a:solidFill>
                <a:latin typeface="+mj-lt"/>
                <a:ea typeface="+mj-ea"/>
                <a:cs typeface="+mj-cs"/>
              </a:rPr>
              <a:t> </a:t>
            </a:r>
            <a:endParaRPr lang="it-IT" sz="5500" dirty="0" smtClean="0">
              <a:solidFill>
                <a:schemeClr val="accent1"/>
              </a:solidFill>
              <a:latin typeface="+mj-lt"/>
              <a:ea typeface="+mj-ea"/>
              <a:cs typeface="+mj-cs"/>
            </a:endParaRPr>
          </a:p>
          <a:p>
            <a:endParaRPr lang="it-IT" sz="5500" dirty="0">
              <a:solidFill>
                <a:schemeClr val="accent1"/>
              </a:solidFill>
              <a:latin typeface="+mj-lt"/>
              <a:ea typeface="+mj-ea"/>
              <a:cs typeface="+mj-cs"/>
            </a:endParaRPr>
          </a:p>
          <a:p>
            <a:r>
              <a:rPr lang="it-IT" sz="5500" dirty="0" smtClean="0">
                <a:solidFill>
                  <a:schemeClr val="accent1"/>
                </a:solidFill>
                <a:latin typeface="+mj-lt"/>
                <a:ea typeface="+mj-ea"/>
                <a:cs typeface="+mj-cs"/>
              </a:rPr>
              <a:t>The </a:t>
            </a:r>
            <a:r>
              <a:rPr lang="it-IT" sz="5500" dirty="0" err="1">
                <a:solidFill>
                  <a:schemeClr val="accent1"/>
                </a:solidFill>
                <a:latin typeface="+mj-lt"/>
                <a:ea typeface="+mj-ea"/>
                <a:cs typeface="+mj-cs"/>
              </a:rPr>
              <a:t>natural</a:t>
            </a:r>
            <a:r>
              <a:rPr lang="it-IT" sz="5500" dirty="0">
                <a:solidFill>
                  <a:schemeClr val="accent1"/>
                </a:solidFill>
                <a:latin typeface="+mj-lt"/>
                <a:ea typeface="+mj-ea"/>
                <a:cs typeface="+mj-cs"/>
              </a:rPr>
              <a:t> </a:t>
            </a:r>
            <a:r>
              <a:rPr lang="it-IT" sz="5500" dirty="0" err="1">
                <a:solidFill>
                  <a:schemeClr val="accent1"/>
                </a:solidFill>
                <a:latin typeface="+mj-lt"/>
                <a:ea typeface="+mj-ea"/>
                <a:cs typeface="+mj-cs"/>
              </a:rPr>
              <a:t>change</a:t>
            </a:r>
            <a:r>
              <a:rPr lang="it-IT" sz="5500" dirty="0">
                <a:solidFill>
                  <a:schemeClr val="accent1"/>
                </a:solidFill>
                <a:latin typeface="+mj-lt"/>
                <a:ea typeface="+mj-ea"/>
                <a:cs typeface="+mj-cs"/>
              </a:rPr>
              <a:t> of the EU </a:t>
            </a:r>
            <a:r>
              <a:rPr lang="it-IT" sz="5500" dirty="0" err="1">
                <a:solidFill>
                  <a:schemeClr val="accent1"/>
                </a:solidFill>
                <a:latin typeface="+mj-lt"/>
                <a:ea typeface="+mj-ea"/>
                <a:cs typeface="+mj-cs"/>
              </a:rPr>
              <a:t>population</a:t>
            </a:r>
            <a:r>
              <a:rPr lang="it-IT" sz="5500" dirty="0">
                <a:solidFill>
                  <a:schemeClr val="accent1"/>
                </a:solidFill>
                <a:latin typeface="+mj-lt"/>
                <a:ea typeface="+mj-ea"/>
                <a:cs typeface="+mj-cs"/>
              </a:rPr>
              <a:t> </a:t>
            </a:r>
            <a:r>
              <a:rPr lang="it-IT" sz="5500" dirty="0" err="1">
                <a:solidFill>
                  <a:schemeClr val="accent1"/>
                </a:solidFill>
                <a:latin typeface="+mj-lt"/>
                <a:ea typeface="+mj-ea"/>
                <a:cs typeface="+mj-cs"/>
              </a:rPr>
              <a:t>was</a:t>
            </a:r>
            <a:r>
              <a:rPr lang="it-IT" sz="5500" dirty="0">
                <a:solidFill>
                  <a:schemeClr val="accent1"/>
                </a:solidFill>
                <a:latin typeface="+mj-lt"/>
                <a:ea typeface="+mj-ea"/>
                <a:cs typeface="+mj-cs"/>
              </a:rPr>
              <a:t> negative in </a:t>
            </a:r>
            <a:r>
              <a:rPr lang="it-IT" sz="5500" dirty="0" smtClean="0">
                <a:solidFill>
                  <a:schemeClr val="accent1"/>
                </a:solidFill>
                <a:latin typeface="+mj-lt"/>
                <a:ea typeface="+mj-ea"/>
                <a:cs typeface="+mj-cs"/>
              </a:rPr>
              <a:t>2018</a:t>
            </a:r>
          </a:p>
          <a:p>
            <a:endParaRPr lang="it-IT" sz="5500" dirty="0">
              <a:solidFill>
                <a:schemeClr val="accent1"/>
              </a:solidFill>
              <a:latin typeface="+mj-lt"/>
              <a:ea typeface="+mj-ea"/>
              <a:cs typeface="+mj-cs"/>
            </a:endParaRPr>
          </a:p>
          <a:p>
            <a:r>
              <a:rPr lang="it-IT" sz="5500" dirty="0" smtClean="0">
                <a:solidFill>
                  <a:schemeClr val="accent1"/>
                </a:solidFill>
                <a:latin typeface="+mj-lt"/>
                <a:ea typeface="+mj-ea"/>
                <a:cs typeface="+mj-cs"/>
                <a:sym typeface="Wingdings" pitchFamily="2" charset="2"/>
              </a:rPr>
              <a:t>The </a:t>
            </a:r>
            <a:r>
              <a:rPr lang="it-IT" sz="5500" dirty="0" err="1">
                <a:solidFill>
                  <a:schemeClr val="accent1"/>
                </a:solidFill>
                <a:latin typeface="+mj-lt"/>
                <a:ea typeface="+mj-ea"/>
                <a:cs typeface="+mj-cs"/>
                <a:sym typeface="Wingdings" pitchFamily="2" charset="2"/>
              </a:rPr>
              <a:t>population</a:t>
            </a:r>
            <a:r>
              <a:rPr lang="it-IT" sz="5500" dirty="0">
                <a:solidFill>
                  <a:schemeClr val="accent1"/>
                </a:solidFill>
                <a:latin typeface="+mj-lt"/>
                <a:ea typeface="+mj-ea"/>
                <a:cs typeface="+mj-cs"/>
                <a:sym typeface="Wingdings" pitchFamily="2" charset="2"/>
              </a:rPr>
              <a:t> </a:t>
            </a:r>
            <a:r>
              <a:rPr lang="it-IT" sz="5500" dirty="0" err="1">
                <a:solidFill>
                  <a:schemeClr val="accent1"/>
                </a:solidFill>
                <a:latin typeface="+mj-lt"/>
                <a:ea typeface="+mj-ea"/>
                <a:cs typeface="+mj-cs"/>
                <a:sym typeface="Wingdings" pitchFamily="2" charset="2"/>
              </a:rPr>
              <a:t>change</a:t>
            </a:r>
            <a:r>
              <a:rPr lang="it-IT" sz="5500" dirty="0">
                <a:solidFill>
                  <a:schemeClr val="accent1"/>
                </a:solidFill>
                <a:latin typeface="+mj-lt"/>
                <a:ea typeface="+mj-ea"/>
                <a:cs typeface="+mj-cs"/>
                <a:sym typeface="Wingdings" pitchFamily="2" charset="2"/>
              </a:rPr>
              <a:t> </a:t>
            </a:r>
            <a:r>
              <a:rPr lang="it-IT" sz="5500" dirty="0" err="1">
                <a:solidFill>
                  <a:schemeClr val="accent1"/>
                </a:solidFill>
                <a:latin typeface="+mj-lt"/>
                <a:ea typeface="+mj-ea"/>
                <a:cs typeface="+mj-cs"/>
                <a:sym typeface="Wingdings" pitchFamily="2" charset="2"/>
              </a:rPr>
              <a:t>between</a:t>
            </a:r>
            <a:r>
              <a:rPr lang="it-IT" sz="5500" dirty="0">
                <a:solidFill>
                  <a:schemeClr val="accent1"/>
                </a:solidFill>
                <a:latin typeface="+mj-lt"/>
                <a:ea typeface="+mj-ea"/>
                <a:cs typeface="+mj-cs"/>
                <a:sym typeface="Wingdings" pitchFamily="2" charset="2"/>
              </a:rPr>
              <a:t> 2018 and 2019 </a:t>
            </a:r>
            <a:r>
              <a:rPr lang="it-IT" sz="5500" dirty="0" err="1">
                <a:solidFill>
                  <a:schemeClr val="accent1"/>
                </a:solidFill>
                <a:latin typeface="+mj-lt"/>
                <a:ea typeface="+mj-ea"/>
                <a:cs typeface="+mj-cs"/>
                <a:sym typeface="Wingdings" pitchFamily="2" charset="2"/>
              </a:rPr>
              <a:t>was</a:t>
            </a:r>
            <a:r>
              <a:rPr lang="it-IT" sz="5500" dirty="0">
                <a:solidFill>
                  <a:schemeClr val="accent1"/>
                </a:solidFill>
                <a:latin typeface="+mj-lt"/>
                <a:ea typeface="+mj-ea"/>
                <a:cs typeface="+mj-cs"/>
                <a:sym typeface="Wingdings" pitchFamily="2" charset="2"/>
              </a:rPr>
              <a:t> positive (+1.1 </a:t>
            </a:r>
            <a:r>
              <a:rPr lang="it-IT" sz="5500" dirty="0" err="1">
                <a:solidFill>
                  <a:schemeClr val="accent1"/>
                </a:solidFill>
                <a:latin typeface="+mj-lt"/>
                <a:ea typeface="+mj-ea"/>
                <a:cs typeface="+mj-cs"/>
                <a:sym typeface="Wingdings" pitchFamily="2" charset="2"/>
              </a:rPr>
              <a:t>million</a:t>
            </a:r>
            <a:r>
              <a:rPr lang="it-IT" sz="5500" dirty="0">
                <a:solidFill>
                  <a:schemeClr val="accent1"/>
                </a:solidFill>
                <a:latin typeface="+mj-lt"/>
                <a:ea typeface="+mj-ea"/>
                <a:cs typeface="+mj-cs"/>
                <a:sym typeface="Wingdings" pitchFamily="2" charset="2"/>
              </a:rPr>
              <a:t> more </a:t>
            </a:r>
            <a:r>
              <a:rPr lang="it-IT" sz="5500" dirty="0" err="1">
                <a:solidFill>
                  <a:schemeClr val="accent1"/>
                </a:solidFill>
                <a:latin typeface="+mj-lt"/>
                <a:ea typeface="+mj-ea"/>
                <a:cs typeface="+mj-cs"/>
                <a:sym typeface="Wingdings" pitchFamily="2" charset="2"/>
              </a:rPr>
              <a:t>inhabitants</a:t>
            </a:r>
            <a:r>
              <a:rPr lang="it-IT" sz="5500" dirty="0">
                <a:solidFill>
                  <a:schemeClr val="accent1"/>
                </a:solidFill>
                <a:latin typeface="+mj-lt"/>
                <a:ea typeface="+mj-ea"/>
                <a:cs typeface="+mj-cs"/>
                <a:sym typeface="Wingdings" pitchFamily="2" charset="2"/>
              </a:rPr>
              <a:t>), </a:t>
            </a:r>
            <a:r>
              <a:rPr lang="it-IT" sz="5500" dirty="0" err="1">
                <a:solidFill>
                  <a:schemeClr val="accent1"/>
                </a:solidFill>
                <a:latin typeface="+mj-lt"/>
                <a:ea typeface="+mj-ea"/>
                <a:cs typeface="+mj-cs"/>
                <a:sym typeface="Wingdings" pitchFamily="2" charset="2"/>
              </a:rPr>
              <a:t>but</a:t>
            </a:r>
            <a:r>
              <a:rPr lang="it-IT" sz="5500" dirty="0">
                <a:solidFill>
                  <a:schemeClr val="accent1"/>
                </a:solidFill>
                <a:latin typeface="+mj-lt"/>
                <a:ea typeface="+mj-ea"/>
                <a:cs typeface="+mj-cs"/>
                <a:sym typeface="Wingdings" pitchFamily="2" charset="2"/>
              </a:rPr>
              <a:t> </a:t>
            </a:r>
            <a:r>
              <a:rPr lang="it-IT" sz="5500" dirty="0" err="1">
                <a:solidFill>
                  <a:schemeClr val="accent1"/>
                </a:solidFill>
                <a:latin typeface="+mj-lt"/>
                <a:ea typeface="+mj-ea"/>
                <a:cs typeface="+mj-cs"/>
                <a:sym typeface="Wingdings" pitchFamily="2" charset="2"/>
              </a:rPr>
              <a:t>mainly</a:t>
            </a:r>
            <a:r>
              <a:rPr lang="it-IT" sz="5500" dirty="0">
                <a:solidFill>
                  <a:schemeClr val="accent1"/>
                </a:solidFill>
                <a:latin typeface="+mj-lt"/>
                <a:ea typeface="+mj-ea"/>
                <a:cs typeface="+mj-cs"/>
                <a:sym typeface="Wingdings" pitchFamily="2" charset="2"/>
              </a:rPr>
              <a:t> due to net </a:t>
            </a:r>
            <a:r>
              <a:rPr lang="it-IT" sz="5500" dirty="0" err="1">
                <a:solidFill>
                  <a:schemeClr val="accent1"/>
                </a:solidFill>
                <a:latin typeface="+mj-lt"/>
                <a:ea typeface="+mj-ea"/>
                <a:cs typeface="+mj-cs"/>
                <a:sym typeface="Wingdings" pitchFamily="2" charset="2"/>
              </a:rPr>
              <a:t>migration</a:t>
            </a:r>
            <a:r>
              <a:rPr lang="it-IT" sz="5500" dirty="0">
                <a:solidFill>
                  <a:schemeClr val="accent1"/>
                </a:solidFill>
                <a:latin typeface="+mj-lt"/>
                <a:ea typeface="+mj-ea"/>
                <a:cs typeface="+mj-cs"/>
                <a:sym typeface="Wingdings" pitchFamily="2" charset="2"/>
              </a:rPr>
              <a:t> </a:t>
            </a:r>
            <a:r>
              <a:rPr lang="it-IT" sz="5500" dirty="0">
                <a:solidFill>
                  <a:schemeClr val="accent1"/>
                </a:solidFill>
                <a:latin typeface="+mj-lt"/>
                <a:ea typeface="+mj-ea"/>
                <a:cs typeface="+mj-cs"/>
              </a:rPr>
              <a:t>  </a:t>
            </a:r>
          </a:p>
          <a:p>
            <a:pPr lvl="0" rtl="0"/>
            <a:endParaRPr lang="it-IT" dirty="0"/>
          </a:p>
        </p:txBody>
      </p:sp>
      <p:sp>
        <p:nvSpPr>
          <p:cNvPr id="12" name="Segnaposto numero diapositiva 11">
            <a:extLst>
              <a:ext uri="{FF2B5EF4-FFF2-40B4-BE49-F238E27FC236}">
                <a16:creationId xmlns:a16="http://schemas.microsoft.com/office/drawing/2014/main" xmlns="" id="{FBA1BB58-7555-4382-B178-7ED04E137E77}"/>
              </a:ext>
            </a:extLst>
          </p:cNvPr>
          <p:cNvSpPr>
            <a:spLocks noGrp="1"/>
          </p:cNvSpPr>
          <p:nvPr>
            <p:ph type="sldNum" sz="quarter" idx="15"/>
          </p:nvPr>
        </p:nvSpPr>
        <p:spPr/>
        <p:txBody>
          <a:bodyPr rtlCol="0"/>
          <a:lstStyle/>
          <a:p>
            <a:pPr rtl="0"/>
            <a:fld id="{8699F50C-BE38-4BD0-BA84-9B090E1F2B9B}" type="slidenum">
              <a:rPr lang="it-IT" smtClean="0"/>
              <a:pPr rtl="0"/>
              <a:t>6</a:t>
            </a:fld>
            <a:endParaRPr lang="it-IT" dirty="0"/>
          </a:p>
        </p:txBody>
      </p:sp>
      <p:pic>
        <p:nvPicPr>
          <p:cNvPr id="18" name="Im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715" y="2524050"/>
            <a:ext cx="2636107" cy="3133486"/>
          </a:xfrm>
          <a:prstGeom prst="rect">
            <a:avLst/>
          </a:prstGeom>
        </p:spPr>
      </p:pic>
    </p:spTree>
    <p:extLst>
      <p:ext uri="{BB962C8B-B14F-4D97-AF65-F5344CB8AC3E}">
        <p14:creationId xmlns:p14="http://schemas.microsoft.com/office/powerpoint/2010/main" val="97200554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1ABE11BF-33A5-4653-A144-CCCBACF58C30}"/>
              </a:ext>
            </a:extLst>
          </p:cNvPr>
          <p:cNvSpPr>
            <a:spLocks noGrp="1"/>
          </p:cNvSpPr>
          <p:nvPr>
            <p:ph type="title"/>
          </p:nvPr>
        </p:nvSpPr>
        <p:spPr/>
        <p:txBody>
          <a:bodyPr rtlCol="0"/>
          <a:lstStyle/>
          <a:p>
            <a:r>
              <a:rPr lang="it-IT" b="0" dirty="0"/>
              <a:t>Some </a:t>
            </a:r>
            <a:r>
              <a:rPr lang="it-IT" b="0" dirty="0" err="1"/>
              <a:t>Eurostat</a:t>
            </a:r>
            <a:r>
              <a:rPr lang="it-IT" b="0" dirty="0"/>
              <a:t> </a:t>
            </a:r>
            <a:r>
              <a:rPr lang="it-IT" b="0" dirty="0" err="1"/>
              <a:t>statistics</a:t>
            </a:r>
            <a:r>
              <a:rPr lang="it-IT" b="0" dirty="0"/>
              <a:t>… </a:t>
            </a:r>
          </a:p>
        </p:txBody>
      </p:sp>
      <p:sp>
        <p:nvSpPr>
          <p:cNvPr id="7" name="Segnaposto contenuto 6">
            <a:extLst>
              <a:ext uri="{FF2B5EF4-FFF2-40B4-BE49-F238E27FC236}">
                <a16:creationId xmlns:a16="http://schemas.microsoft.com/office/drawing/2014/main" xmlns="" id="{2482DBEC-EE72-4155-ACC5-87E80C5606A9}"/>
              </a:ext>
            </a:extLst>
          </p:cNvPr>
          <p:cNvSpPr>
            <a:spLocks noGrp="1"/>
          </p:cNvSpPr>
          <p:nvPr>
            <p:ph idx="1"/>
          </p:nvPr>
        </p:nvSpPr>
        <p:spPr>
          <a:xfrm>
            <a:off x="531378" y="2718487"/>
            <a:ext cx="6157746" cy="3731740"/>
          </a:xfrm>
        </p:spPr>
        <p:txBody>
          <a:bodyPr rtlCol="0">
            <a:normAutofit/>
          </a:bodyPr>
          <a:lstStyle/>
          <a:p>
            <a:pPr lvl="0">
              <a:lnSpc>
                <a:spcPct val="70000"/>
              </a:lnSpc>
            </a:pPr>
            <a:r>
              <a:rPr lang="en-US" sz="2000" dirty="0">
                <a:solidFill>
                  <a:schemeClr val="accent1"/>
                </a:solidFill>
                <a:latin typeface="+mj-lt"/>
                <a:ea typeface="+mj-ea"/>
                <a:cs typeface="+mj-cs"/>
              </a:rPr>
              <a:t>EU population in 2017: 510.3 million people </a:t>
            </a:r>
            <a:endParaRPr lang="en-US" sz="2000" dirty="0" smtClean="0">
              <a:solidFill>
                <a:schemeClr val="accent1"/>
              </a:solidFill>
              <a:latin typeface="+mj-lt"/>
              <a:ea typeface="+mj-ea"/>
              <a:cs typeface="+mj-cs"/>
            </a:endParaRPr>
          </a:p>
          <a:p>
            <a:pPr lvl="0">
              <a:lnSpc>
                <a:spcPct val="70000"/>
              </a:lnSpc>
            </a:pPr>
            <a:endParaRPr lang="en-US" sz="2000" dirty="0" smtClean="0">
              <a:solidFill>
                <a:schemeClr val="accent1"/>
              </a:solidFill>
              <a:latin typeface="+mj-lt"/>
              <a:ea typeface="+mj-ea"/>
              <a:cs typeface="+mj-cs"/>
            </a:endParaRPr>
          </a:p>
          <a:p>
            <a:pPr lvl="0">
              <a:lnSpc>
                <a:spcPct val="70000"/>
              </a:lnSpc>
            </a:pPr>
            <a:r>
              <a:rPr lang="en-US" sz="2000" dirty="0" smtClean="0">
                <a:solidFill>
                  <a:schemeClr val="accent1"/>
                </a:solidFill>
                <a:latin typeface="+mj-lt"/>
                <a:ea typeface="+mj-ea"/>
                <a:cs typeface="+mj-cs"/>
              </a:rPr>
              <a:t>98 </a:t>
            </a:r>
            <a:r>
              <a:rPr lang="en-US" sz="2000" dirty="0">
                <a:solidFill>
                  <a:schemeClr val="accent1"/>
                </a:solidFill>
                <a:latin typeface="+mj-lt"/>
                <a:ea typeface="+mj-ea"/>
                <a:cs typeface="+mj-cs"/>
              </a:rPr>
              <a:t>million people in the EU aged &gt;=65 </a:t>
            </a:r>
            <a:endParaRPr lang="en-US" sz="2000" dirty="0" smtClean="0">
              <a:solidFill>
                <a:schemeClr val="accent1"/>
              </a:solidFill>
              <a:latin typeface="+mj-lt"/>
              <a:ea typeface="+mj-ea"/>
              <a:cs typeface="+mj-cs"/>
            </a:endParaRPr>
          </a:p>
          <a:p>
            <a:pPr lvl="0">
              <a:lnSpc>
                <a:spcPct val="70000"/>
              </a:lnSpc>
            </a:pPr>
            <a:endParaRPr lang="en-US" sz="2000" dirty="0">
              <a:solidFill>
                <a:schemeClr val="accent1"/>
              </a:solidFill>
              <a:latin typeface="+mj-lt"/>
              <a:ea typeface="+mj-ea"/>
              <a:cs typeface="+mj-cs"/>
            </a:endParaRPr>
          </a:p>
          <a:p>
            <a:pPr lvl="0">
              <a:lnSpc>
                <a:spcPct val="70000"/>
              </a:lnSpc>
            </a:pPr>
            <a:r>
              <a:rPr lang="en-US" sz="2000" dirty="0">
                <a:solidFill>
                  <a:schemeClr val="accent1"/>
                </a:solidFill>
                <a:latin typeface="+mj-lt"/>
                <a:ea typeface="+mj-ea"/>
                <a:cs typeface="+mj-cs"/>
              </a:rPr>
              <a:t>57.1% of them were women</a:t>
            </a:r>
          </a:p>
          <a:p>
            <a:pPr lvl="0">
              <a:lnSpc>
                <a:spcPct val="70000"/>
              </a:lnSpc>
            </a:pPr>
            <a:endParaRPr lang="en-US" sz="1800" dirty="0" smtClean="0">
              <a:solidFill>
                <a:schemeClr val="accent1"/>
              </a:solidFill>
              <a:latin typeface="+mj-lt"/>
              <a:ea typeface="+mj-ea"/>
              <a:cs typeface="+mj-cs"/>
            </a:endParaRPr>
          </a:p>
          <a:p>
            <a:pPr lvl="0">
              <a:lnSpc>
                <a:spcPct val="70000"/>
              </a:lnSpc>
            </a:pPr>
            <a:endParaRPr lang="en-US" sz="1800" dirty="0">
              <a:solidFill>
                <a:schemeClr val="accent1"/>
              </a:solidFill>
              <a:latin typeface="+mj-lt"/>
              <a:ea typeface="+mj-ea"/>
              <a:cs typeface="+mj-cs"/>
            </a:endParaRPr>
          </a:p>
          <a:p>
            <a:pPr lvl="0">
              <a:lnSpc>
                <a:spcPct val="70000"/>
              </a:lnSpc>
            </a:pPr>
            <a:r>
              <a:rPr lang="en-US" sz="1800" b="1" dirty="0">
                <a:solidFill>
                  <a:schemeClr val="accent1"/>
                </a:solidFill>
                <a:latin typeface="+mj-lt"/>
                <a:ea typeface="+mj-ea"/>
                <a:cs typeface="+mj-cs"/>
              </a:rPr>
              <a:t>Life expectancy at birth in 2017: </a:t>
            </a:r>
            <a:endParaRPr lang="en-US" sz="1800" b="1" dirty="0" smtClean="0">
              <a:solidFill>
                <a:schemeClr val="accent1"/>
              </a:solidFill>
              <a:latin typeface="+mj-lt"/>
              <a:ea typeface="+mj-ea"/>
              <a:cs typeface="+mj-cs"/>
            </a:endParaRPr>
          </a:p>
          <a:p>
            <a:pPr lvl="0">
              <a:lnSpc>
                <a:spcPct val="70000"/>
              </a:lnSpc>
            </a:pPr>
            <a:r>
              <a:rPr lang="en-US" sz="1800" dirty="0" smtClean="0">
                <a:solidFill>
                  <a:schemeClr val="accent1"/>
                </a:solidFill>
                <a:latin typeface="+mj-lt"/>
                <a:ea typeface="+mj-ea"/>
                <a:cs typeface="+mj-cs"/>
              </a:rPr>
              <a:t>83.5 </a:t>
            </a:r>
            <a:r>
              <a:rPr lang="en-US" sz="1800" dirty="0">
                <a:solidFill>
                  <a:schemeClr val="accent1"/>
                </a:solidFill>
                <a:latin typeface="+mj-lt"/>
                <a:ea typeface="+mj-ea"/>
                <a:cs typeface="+mj-cs"/>
              </a:rPr>
              <a:t>years for </a:t>
            </a:r>
            <a:r>
              <a:rPr lang="en-US" sz="1800" dirty="0" smtClean="0">
                <a:solidFill>
                  <a:schemeClr val="accent1"/>
                </a:solidFill>
                <a:latin typeface="+mj-lt"/>
                <a:ea typeface="+mj-ea"/>
                <a:cs typeface="+mj-cs"/>
              </a:rPr>
              <a:t>women</a:t>
            </a:r>
          </a:p>
          <a:p>
            <a:pPr lvl="0">
              <a:lnSpc>
                <a:spcPct val="70000"/>
              </a:lnSpc>
            </a:pPr>
            <a:r>
              <a:rPr lang="en-US" sz="1800" dirty="0" smtClean="0">
                <a:solidFill>
                  <a:schemeClr val="accent1"/>
                </a:solidFill>
                <a:latin typeface="+mj-lt"/>
                <a:ea typeface="+mj-ea"/>
                <a:cs typeface="+mj-cs"/>
              </a:rPr>
              <a:t>78.3 </a:t>
            </a:r>
            <a:r>
              <a:rPr lang="en-US" sz="1800" dirty="0">
                <a:solidFill>
                  <a:schemeClr val="accent1"/>
                </a:solidFill>
                <a:latin typeface="+mj-lt"/>
                <a:ea typeface="+mj-ea"/>
                <a:cs typeface="+mj-cs"/>
              </a:rPr>
              <a:t>years for men </a:t>
            </a:r>
            <a:endParaRPr lang="it-IT" sz="1800" dirty="0">
              <a:solidFill>
                <a:schemeClr val="accent1"/>
              </a:solidFill>
              <a:latin typeface="+mj-lt"/>
              <a:ea typeface="+mj-ea"/>
              <a:cs typeface="+mj-cs"/>
            </a:endParaRPr>
          </a:p>
        </p:txBody>
      </p:sp>
      <p:sp>
        <p:nvSpPr>
          <p:cNvPr id="12" name="Segnaposto numero diapositiva 11">
            <a:extLst>
              <a:ext uri="{FF2B5EF4-FFF2-40B4-BE49-F238E27FC236}">
                <a16:creationId xmlns:a16="http://schemas.microsoft.com/office/drawing/2014/main" xmlns="" id="{FBA1BB58-7555-4382-B178-7ED04E137E77}"/>
              </a:ext>
            </a:extLst>
          </p:cNvPr>
          <p:cNvSpPr>
            <a:spLocks noGrp="1"/>
          </p:cNvSpPr>
          <p:nvPr>
            <p:ph type="sldNum" sz="quarter" idx="15"/>
          </p:nvPr>
        </p:nvSpPr>
        <p:spPr/>
        <p:txBody>
          <a:bodyPr rtlCol="0"/>
          <a:lstStyle/>
          <a:p>
            <a:pPr rtl="0"/>
            <a:fld id="{8699F50C-BE38-4BD0-BA84-9B090E1F2B9B}" type="slidenum">
              <a:rPr lang="it-IT" smtClean="0"/>
              <a:pPr rtl="0"/>
              <a:t>7</a:t>
            </a:fld>
            <a:endParaRPr lang="it-IT"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681" y="2524050"/>
            <a:ext cx="3439290" cy="2838450"/>
          </a:xfrm>
          <a:prstGeom prst="rect">
            <a:avLst/>
          </a:prstGeom>
        </p:spPr>
      </p:pic>
    </p:spTree>
    <p:extLst>
      <p:ext uri="{BB962C8B-B14F-4D97-AF65-F5344CB8AC3E}">
        <p14:creationId xmlns:p14="http://schemas.microsoft.com/office/powerpoint/2010/main" val="1653636027"/>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1378" y="2524050"/>
            <a:ext cx="6717919" cy="4000317"/>
          </a:xfrm>
        </p:spPr>
        <p:txBody>
          <a:bodyPr/>
          <a:lstStyle/>
          <a:p>
            <a:r>
              <a:rPr lang="en-US" dirty="0">
                <a:solidFill>
                  <a:schemeClr val="accent1"/>
                </a:solidFill>
                <a:latin typeface="+mj-lt"/>
                <a:ea typeface="+mj-ea"/>
                <a:cs typeface="+mj-cs"/>
              </a:rPr>
              <a:t>In 2018, nearly one fifth (19%) of the EU population was aged 65 and more</a:t>
            </a:r>
          </a:p>
          <a:p>
            <a:endParaRPr lang="en-US" dirty="0">
              <a:solidFill>
                <a:schemeClr val="accent1"/>
              </a:solidFill>
              <a:latin typeface="+mj-lt"/>
              <a:ea typeface="+mj-ea"/>
              <a:cs typeface="+mj-cs"/>
            </a:endParaRPr>
          </a:p>
          <a:p>
            <a:r>
              <a:rPr lang="en-US" b="1" dirty="0">
                <a:solidFill>
                  <a:schemeClr val="accent1"/>
                </a:solidFill>
                <a:latin typeface="+mj-lt"/>
                <a:ea typeface="+mj-ea"/>
                <a:cs typeface="+mj-cs"/>
              </a:rPr>
              <a:t>By 2050</a:t>
            </a:r>
            <a:r>
              <a:rPr lang="en-US" dirty="0">
                <a:solidFill>
                  <a:schemeClr val="accent1"/>
                </a:solidFill>
                <a:latin typeface="+mj-lt"/>
                <a:ea typeface="+mj-ea"/>
                <a:cs typeface="+mj-cs"/>
              </a:rPr>
              <a:t>, the share </a:t>
            </a:r>
            <a:r>
              <a:rPr lang="en-US" dirty="0" smtClean="0">
                <a:solidFill>
                  <a:schemeClr val="accent1"/>
                </a:solidFill>
                <a:latin typeface="+mj-lt"/>
                <a:ea typeface="+mj-ea"/>
                <a:cs typeface="+mj-cs"/>
              </a:rPr>
              <a:t>of people </a:t>
            </a:r>
            <a:r>
              <a:rPr lang="en-US" dirty="0">
                <a:solidFill>
                  <a:schemeClr val="accent1"/>
                </a:solidFill>
                <a:latin typeface="+mj-lt"/>
                <a:ea typeface="+mj-ea"/>
                <a:cs typeface="+mj-cs"/>
              </a:rPr>
              <a:t>aged 65 and more is projected to reach </a:t>
            </a:r>
            <a:r>
              <a:rPr lang="en-US" b="1" dirty="0">
                <a:solidFill>
                  <a:schemeClr val="accent1"/>
                </a:solidFill>
                <a:latin typeface="+mj-lt"/>
                <a:ea typeface="+mj-ea"/>
                <a:cs typeface="+mj-cs"/>
              </a:rPr>
              <a:t>28.5%</a:t>
            </a:r>
            <a:r>
              <a:rPr lang="en-US" dirty="0">
                <a:solidFill>
                  <a:schemeClr val="accent1"/>
                </a:solidFill>
                <a:latin typeface="+mj-lt"/>
                <a:ea typeface="+mj-ea"/>
                <a:cs typeface="+mj-cs"/>
              </a:rPr>
              <a:t> of the total EU population  </a:t>
            </a:r>
          </a:p>
          <a:p>
            <a:endParaRPr lang="en-US" dirty="0">
              <a:solidFill>
                <a:schemeClr val="accent1"/>
              </a:solidFill>
              <a:latin typeface="+mj-lt"/>
              <a:ea typeface="+mj-ea"/>
              <a:cs typeface="+mj-cs"/>
            </a:endParaRPr>
          </a:p>
          <a:p>
            <a:r>
              <a:rPr lang="en-US" b="1" dirty="0">
                <a:solidFill>
                  <a:schemeClr val="accent1"/>
                </a:solidFill>
                <a:latin typeface="+mj-lt"/>
                <a:ea typeface="+mj-ea"/>
                <a:cs typeface="+mj-cs"/>
              </a:rPr>
              <a:t>By 2100 </a:t>
            </a:r>
            <a:r>
              <a:rPr lang="en-US" dirty="0">
                <a:solidFill>
                  <a:schemeClr val="accent1"/>
                </a:solidFill>
                <a:latin typeface="+mj-lt"/>
                <a:ea typeface="+mj-ea"/>
                <a:cs typeface="+mj-cs"/>
              </a:rPr>
              <a:t>the share of people </a:t>
            </a:r>
            <a:r>
              <a:rPr lang="en-US" b="1" dirty="0">
                <a:solidFill>
                  <a:schemeClr val="accent1"/>
                </a:solidFill>
                <a:latin typeface="+mj-lt"/>
                <a:ea typeface="+mj-ea"/>
                <a:cs typeface="+mj-cs"/>
              </a:rPr>
              <a:t>aged 80 </a:t>
            </a:r>
            <a:r>
              <a:rPr lang="en-US" dirty="0">
                <a:solidFill>
                  <a:schemeClr val="accent1"/>
                </a:solidFill>
                <a:latin typeface="+mj-lt"/>
                <a:ea typeface="+mj-ea"/>
                <a:cs typeface="+mj-cs"/>
              </a:rPr>
              <a:t>or more should </a:t>
            </a:r>
            <a:r>
              <a:rPr lang="en-US" b="1" dirty="0">
                <a:solidFill>
                  <a:schemeClr val="accent1"/>
                </a:solidFill>
                <a:latin typeface="+mj-lt"/>
                <a:ea typeface="+mj-ea"/>
                <a:cs typeface="+mj-cs"/>
              </a:rPr>
              <a:t>more than double to reach 14.6% </a:t>
            </a:r>
            <a:r>
              <a:rPr lang="en-US" dirty="0">
                <a:solidFill>
                  <a:schemeClr val="accent1"/>
                </a:solidFill>
                <a:latin typeface="+mj-lt"/>
                <a:ea typeface="+mj-ea"/>
                <a:cs typeface="+mj-cs"/>
              </a:rPr>
              <a:t>of the whole population</a:t>
            </a:r>
          </a:p>
          <a:p>
            <a:endParaRPr lang="it-IT" dirty="0"/>
          </a:p>
        </p:txBody>
      </p:sp>
      <p:sp>
        <p:nvSpPr>
          <p:cNvPr id="4" name="Titolo 3"/>
          <p:cNvSpPr>
            <a:spLocks noGrp="1"/>
          </p:cNvSpPr>
          <p:nvPr>
            <p:ph type="title"/>
          </p:nvPr>
        </p:nvSpPr>
        <p:spPr/>
        <p:txBody>
          <a:bodyPr/>
          <a:lstStyle/>
          <a:p>
            <a:r>
              <a:rPr lang="it-IT" b="0" dirty="0">
                <a:solidFill>
                  <a:srgbClr val="00194C"/>
                </a:solidFill>
              </a:rPr>
              <a:t>Some </a:t>
            </a:r>
            <a:r>
              <a:rPr lang="it-IT" b="0" dirty="0" err="1">
                <a:solidFill>
                  <a:srgbClr val="00194C"/>
                </a:solidFill>
              </a:rPr>
              <a:t>Eurostat</a:t>
            </a:r>
            <a:r>
              <a:rPr lang="it-IT" b="0" dirty="0">
                <a:solidFill>
                  <a:srgbClr val="00194C"/>
                </a:solidFill>
              </a:rPr>
              <a:t> </a:t>
            </a:r>
            <a:r>
              <a:rPr lang="it-IT" b="0" dirty="0" err="1">
                <a:solidFill>
                  <a:srgbClr val="00194C"/>
                </a:solidFill>
              </a:rPr>
              <a:t>statistics</a:t>
            </a:r>
            <a:r>
              <a:rPr lang="it-IT" b="0" dirty="0">
                <a:solidFill>
                  <a:srgbClr val="00194C"/>
                </a:solidFill>
              </a:rPr>
              <a:t>… </a:t>
            </a:r>
            <a:endParaRPr lang="it-IT" dirty="0"/>
          </a:p>
        </p:txBody>
      </p:sp>
      <p:sp>
        <p:nvSpPr>
          <p:cNvPr id="7" name="Segnaposto numero diapositiva 6"/>
          <p:cNvSpPr>
            <a:spLocks noGrp="1"/>
          </p:cNvSpPr>
          <p:nvPr>
            <p:ph type="sldNum" sz="quarter" idx="15"/>
          </p:nvPr>
        </p:nvSpPr>
        <p:spPr/>
        <p:txBody>
          <a:bodyPr/>
          <a:lstStyle/>
          <a:p>
            <a:pPr rtl="0"/>
            <a:fld id="{8699F50C-BE38-4BD0-BA84-9B090E1F2B9B}" type="slidenum">
              <a:rPr lang="it-IT" noProof="0" smtClean="0"/>
              <a:t>8</a:t>
            </a:fld>
            <a:endParaRPr lang="it-IT" noProof="0" dirty="0"/>
          </a:p>
        </p:txBody>
      </p:sp>
      <p:pic>
        <p:nvPicPr>
          <p:cNvPr id="9" name="Immagine 8"/>
          <p:cNvPicPr>
            <a:picLocks noChangeAspect="1"/>
          </p:cNvPicPr>
          <p:nvPr/>
        </p:nvPicPr>
        <p:blipFill>
          <a:blip r:embed="rId2"/>
          <a:stretch>
            <a:fillRect/>
          </a:stretch>
        </p:blipFill>
        <p:spPr>
          <a:xfrm>
            <a:off x="7587048" y="2866224"/>
            <a:ext cx="3828620" cy="2274005"/>
          </a:xfrm>
          <a:prstGeom prst="rect">
            <a:avLst/>
          </a:prstGeom>
        </p:spPr>
      </p:pic>
    </p:spTree>
    <p:extLst>
      <p:ext uri="{BB962C8B-B14F-4D97-AF65-F5344CB8AC3E}">
        <p14:creationId xmlns:p14="http://schemas.microsoft.com/office/powerpoint/2010/main" val="43417462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olo 3">
            <a:extLst>
              <a:ext uri="{FF2B5EF4-FFF2-40B4-BE49-F238E27FC236}">
                <a16:creationId xmlns:a16="http://schemas.microsoft.com/office/drawing/2014/main" xmlns="" id="{1ABD613F-111C-41D6-9F8E-8B2C42A5E047}"/>
              </a:ext>
            </a:extLst>
          </p:cNvPr>
          <p:cNvSpPr>
            <a:spLocks noGrp="1"/>
          </p:cNvSpPr>
          <p:nvPr>
            <p:ph type="title"/>
          </p:nvPr>
        </p:nvSpPr>
        <p:spPr>
          <a:xfrm>
            <a:off x="531378" y="1146751"/>
            <a:ext cx="7342622" cy="1215566"/>
          </a:xfrm>
        </p:spPr>
        <p:txBody>
          <a:bodyPr rtlCol="0">
            <a:normAutofit fontScale="90000"/>
          </a:bodyPr>
          <a:lstStyle/>
          <a:p>
            <a:pPr rtl="0"/>
            <a:r>
              <a:rPr lang="it-IT" dirty="0" smtClean="0"/>
              <a:t>General </a:t>
            </a:r>
            <a:r>
              <a:rPr lang="it-IT" dirty="0" err="1" smtClean="0"/>
              <a:t>implications</a:t>
            </a:r>
            <a:r>
              <a:rPr lang="it-IT" dirty="0" smtClean="0"/>
              <a:t> of </a:t>
            </a:r>
            <a:r>
              <a:rPr lang="it-IT" dirty="0" err="1" smtClean="0"/>
              <a:t>such</a:t>
            </a:r>
            <a:r>
              <a:rPr lang="it-IT" dirty="0" smtClean="0"/>
              <a:t> </a:t>
            </a:r>
            <a:r>
              <a:rPr lang="it-IT" dirty="0" err="1" smtClean="0"/>
              <a:t>demographic</a:t>
            </a:r>
            <a:r>
              <a:rPr lang="it-IT" dirty="0" smtClean="0"/>
              <a:t> </a:t>
            </a:r>
            <a:r>
              <a:rPr lang="it-IT" dirty="0" err="1" smtClean="0"/>
              <a:t>changes</a:t>
            </a:r>
            <a:endParaRPr lang="it-IT" b="0" dirty="0"/>
          </a:p>
        </p:txBody>
      </p:sp>
      <p:sp>
        <p:nvSpPr>
          <p:cNvPr id="42" name="Segnaposto contenuto 6">
            <a:extLst>
              <a:ext uri="{FF2B5EF4-FFF2-40B4-BE49-F238E27FC236}">
                <a16:creationId xmlns:a16="http://schemas.microsoft.com/office/drawing/2014/main" xmlns="" id="{55EACD59-7C51-4810-94C6-BCB4D12346DC}"/>
              </a:ext>
            </a:extLst>
          </p:cNvPr>
          <p:cNvSpPr>
            <a:spLocks noGrp="1"/>
          </p:cNvSpPr>
          <p:nvPr>
            <p:ph idx="1"/>
          </p:nvPr>
        </p:nvSpPr>
        <p:spPr>
          <a:xfrm>
            <a:off x="531378" y="2570205"/>
            <a:ext cx="5877660" cy="3987114"/>
          </a:xfrm>
        </p:spPr>
        <p:txBody>
          <a:bodyPr rtlCol="0">
            <a:normAutofit fontScale="25000" lnSpcReduction="20000"/>
          </a:bodyPr>
          <a:lstStyle/>
          <a:p>
            <a:pPr marL="0" indent="0">
              <a:buNone/>
            </a:pPr>
            <a:r>
              <a:rPr lang="en-US" sz="6200" u="sng" dirty="0">
                <a:solidFill>
                  <a:schemeClr val="accent1"/>
                </a:solidFill>
                <a:latin typeface="+mj-lt"/>
                <a:ea typeface="+mj-ea"/>
                <a:cs typeface="+mj-cs"/>
              </a:rPr>
              <a:t>The growing number and share of older people within society poses a </a:t>
            </a:r>
            <a:r>
              <a:rPr lang="en-US" sz="6200" u="sng" dirty="0" smtClean="0">
                <a:solidFill>
                  <a:schemeClr val="accent1"/>
                </a:solidFill>
                <a:latin typeface="+mj-lt"/>
                <a:ea typeface="+mj-ea"/>
                <a:cs typeface="+mj-cs"/>
              </a:rPr>
              <a:t>wide range </a:t>
            </a:r>
            <a:r>
              <a:rPr lang="en-US" sz="6200" u="sng" dirty="0">
                <a:solidFill>
                  <a:schemeClr val="accent1"/>
                </a:solidFill>
                <a:latin typeface="+mj-lt"/>
                <a:ea typeface="+mj-ea"/>
                <a:cs typeface="+mj-cs"/>
              </a:rPr>
              <a:t>of economic challenges: </a:t>
            </a:r>
          </a:p>
          <a:p>
            <a:pPr lvl="0"/>
            <a:endParaRPr lang="en-US" sz="4900" dirty="0" smtClean="0">
              <a:solidFill>
                <a:schemeClr val="accent1"/>
              </a:solidFill>
              <a:latin typeface="+mj-lt"/>
              <a:ea typeface="+mj-ea"/>
              <a:cs typeface="+mj-cs"/>
            </a:endParaRPr>
          </a:p>
          <a:p>
            <a:pPr lvl="0"/>
            <a:r>
              <a:rPr lang="en-US" sz="6400" dirty="0" smtClean="0">
                <a:solidFill>
                  <a:schemeClr val="accent1"/>
                </a:solidFill>
                <a:latin typeface="+mj-lt"/>
                <a:ea typeface="+mj-ea"/>
                <a:cs typeface="+mj-cs"/>
              </a:rPr>
              <a:t>Downward </a:t>
            </a:r>
            <a:r>
              <a:rPr lang="en-US" sz="6400" dirty="0">
                <a:solidFill>
                  <a:schemeClr val="accent1"/>
                </a:solidFill>
                <a:latin typeface="+mj-lt"/>
                <a:ea typeface="+mj-ea"/>
                <a:cs typeface="+mj-cs"/>
              </a:rPr>
              <a:t>pressure on economic growth</a:t>
            </a:r>
          </a:p>
          <a:p>
            <a:pPr lvl="0"/>
            <a:endParaRPr lang="en-US" sz="6400" dirty="0">
              <a:solidFill>
                <a:schemeClr val="accent1"/>
              </a:solidFill>
              <a:latin typeface="+mj-lt"/>
              <a:ea typeface="+mj-ea"/>
              <a:cs typeface="+mj-cs"/>
            </a:endParaRPr>
          </a:p>
          <a:p>
            <a:pPr lvl="0"/>
            <a:r>
              <a:rPr lang="en-US" sz="6400" dirty="0">
                <a:solidFill>
                  <a:schemeClr val="accent1"/>
                </a:solidFill>
                <a:latin typeface="+mj-lt"/>
                <a:ea typeface="+mj-ea"/>
                <a:cs typeface="+mj-cs"/>
              </a:rPr>
              <a:t>R</a:t>
            </a:r>
            <a:r>
              <a:rPr lang="en-US" sz="6400" dirty="0" smtClean="0">
                <a:solidFill>
                  <a:schemeClr val="accent1"/>
                </a:solidFill>
                <a:latin typeface="+mj-lt"/>
                <a:ea typeface="+mj-ea"/>
                <a:cs typeface="+mj-cs"/>
              </a:rPr>
              <a:t>eduction </a:t>
            </a:r>
            <a:r>
              <a:rPr lang="en-US" sz="6400" dirty="0">
                <a:solidFill>
                  <a:schemeClr val="accent1"/>
                </a:solidFill>
                <a:latin typeface="+mj-lt"/>
                <a:ea typeface="+mj-ea"/>
                <a:cs typeface="+mj-cs"/>
              </a:rPr>
              <a:t>of </a:t>
            </a:r>
            <a:r>
              <a:rPr lang="en-US" sz="6400" dirty="0" err="1">
                <a:solidFill>
                  <a:schemeClr val="accent1"/>
                </a:solidFill>
                <a:latin typeface="+mj-lt"/>
                <a:ea typeface="+mj-ea"/>
                <a:cs typeface="+mj-cs"/>
              </a:rPr>
              <a:t>labour</a:t>
            </a:r>
            <a:r>
              <a:rPr lang="en-US" sz="6400" dirty="0">
                <a:solidFill>
                  <a:schemeClr val="accent1"/>
                </a:solidFill>
                <a:latin typeface="+mj-lt"/>
                <a:ea typeface="+mj-ea"/>
                <a:cs typeface="+mj-cs"/>
              </a:rPr>
              <a:t> supply </a:t>
            </a:r>
          </a:p>
          <a:p>
            <a:pPr marL="0" lvl="0" indent="0">
              <a:buNone/>
            </a:pPr>
            <a:endParaRPr lang="en-US" sz="6400" dirty="0">
              <a:solidFill>
                <a:schemeClr val="accent1"/>
              </a:solidFill>
              <a:latin typeface="+mj-lt"/>
              <a:ea typeface="+mj-ea"/>
              <a:cs typeface="+mj-cs"/>
            </a:endParaRPr>
          </a:p>
          <a:p>
            <a:pPr lvl="0"/>
            <a:r>
              <a:rPr lang="en-US" sz="6400" dirty="0" smtClean="0">
                <a:solidFill>
                  <a:schemeClr val="accent1"/>
                </a:solidFill>
                <a:latin typeface="+mj-lt"/>
                <a:ea typeface="+mj-ea"/>
                <a:cs typeface="+mj-cs"/>
              </a:rPr>
              <a:t>Higher </a:t>
            </a:r>
            <a:r>
              <a:rPr lang="en-US" sz="6400" dirty="0">
                <a:solidFill>
                  <a:schemeClr val="accent1"/>
                </a:solidFill>
                <a:latin typeface="+mj-lt"/>
                <a:ea typeface="+mj-ea"/>
                <a:cs typeface="+mj-cs"/>
              </a:rPr>
              <a:t>(age-related) social costs</a:t>
            </a:r>
          </a:p>
          <a:p>
            <a:pPr lvl="0"/>
            <a:endParaRPr lang="en-US" sz="6400" dirty="0">
              <a:solidFill>
                <a:schemeClr val="accent1"/>
              </a:solidFill>
              <a:latin typeface="+mj-lt"/>
              <a:ea typeface="+mj-ea"/>
              <a:cs typeface="+mj-cs"/>
            </a:endParaRPr>
          </a:p>
          <a:p>
            <a:pPr lvl="0"/>
            <a:r>
              <a:rPr lang="en-US" sz="6400" dirty="0" smtClean="0">
                <a:solidFill>
                  <a:schemeClr val="accent1"/>
                </a:solidFill>
                <a:latin typeface="+mj-lt"/>
                <a:ea typeface="+mj-ea"/>
                <a:cs typeface="+mj-cs"/>
              </a:rPr>
              <a:t>Decline </a:t>
            </a:r>
            <a:r>
              <a:rPr lang="en-US" sz="6400" dirty="0">
                <a:solidFill>
                  <a:schemeClr val="accent1"/>
                </a:solidFill>
                <a:latin typeface="+mj-lt"/>
                <a:ea typeface="+mj-ea"/>
                <a:cs typeface="+mj-cs"/>
              </a:rPr>
              <a:t>in the size of the workforce that is potentially available to take care of the older generations</a:t>
            </a:r>
          </a:p>
          <a:p>
            <a:pPr lvl="0"/>
            <a:endParaRPr lang="en-US" sz="6400" dirty="0">
              <a:solidFill>
                <a:schemeClr val="accent1"/>
              </a:solidFill>
              <a:latin typeface="+mj-lt"/>
              <a:ea typeface="+mj-ea"/>
              <a:cs typeface="+mj-cs"/>
            </a:endParaRPr>
          </a:p>
          <a:p>
            <a:pPr lvl="0"/>
            <a:r>
              <a:rPr lang="en-US" sz="6400" dirty="0" smtClean="0">
                <a:solidFill>
                  <a:schemeClr val="accent1"/>
                </a:solidFill>
                <a:latin typeface="+mj-lt"/>
                <a:ea typeface="+mj-ea"/>
                <a:cs typeface="+mj-cs"/>
              </a:rPr>
              <a:t>Impact </a:t>
            </a:r>
            <a:r>
              <a:rPr lang="en-US" sz="6400" dirty="0">
                <a:solidFill>
                  <a:schemeClr val="accent1"/>
                </a:solidFill>
                <a:latin typeface="+mj-lt"/>
                <a:ea typeface="+mj-ea"/>
                <a:cs typeface="+mj-cs"/>
              </a:rPr>
              <a:t>on the sustainability of government finances: increased burden on government finances leading to changes to the statutory retirement age and lower levels of pension provision.</a:t>
            </a:r>
          </a:p>
          <a:p>
            <a:pPr lvl="0" rtl="0"/>
            <a:endParaRPr lang="it-IT" dirty="0" smtClean="0"/>
          </a:p>
        </p:txBody>
      </p:sp>
      <p:sp>
        <p:nvSpPr>
          <p:cNvPr id="10" name="Segnaposto numero diapositiva 9">
            <a:extLst>
              <a:ext uri="{FF2B5EF4-FFF2-40B4-BE49-F238E27FC236}">
                <a16:creationId xmlns:a16="http://schemas.microsoft.com/office/drawing/2014/main" xmlns="" id="{A267D224-5586-43DC-82CA-8605E158298B}"/>
              </a:ext>
            </a:extLst>
          </p:cNvPr>
          <p:cNvSpPr>
            <a:spLocks noGrp="1"/>
          </p:cNvSpPr>
          <p:nvPr>
            <p:ph type="sldNum" sz="quarter" idx="16"/>
          </p:nvPr>
        </p:nvSpPr>
        <p:spPr/>
        <p:txBody>
          <a:bodyPr rtlCol="0"/>
          <a:lstStyle/>
          <a:p>
            <a:pPr rtl="0"/>
            <a:fld id="{8699F50C-BE38-4BD0-BA84-9B090E1F2B9B}" type="slidenum">
              <a:rPr lang="it-IT" smtClean="0"/>
              <a:pPr rtl="0"/>
              <a:t>9</a:t>
            </a:fld>
            <a:endParaRPr lang="it-IT" dirty="0"/>
          </a:p>
        </p:txBody>
      </p:sp>
      <p:sp>
        <p:nvSpPr>
          <p:cNvPr id="3" name="Rettangolo 2"/>
          <p:cNvSpPr/>
          <p:nvPr/>
        </p:nvSpPr>
        <p:spPr>
          <a:xfrm>
            <a:off x="11005751" y="337751"/>
            <a:ext cx="996779" cy="4118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pic>
        <p:nvPicPr>
          <p:cNvPr id="9" name="Segnaposto immagine 8"/>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4240" t="4523" r="-684" b="2931"/>
          <a:stretch/>
        </p:blipFill>
        <p:spPr>
          <a:xfrm>
            <a:off x="7817512" y="2362317"/>
            <a:ext cx="3995348" cy="3768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05466602"/>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Tema di Offic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428_TF00951641.potx" id="{F74172DB-5E34-45EC-8A97-0C88910C42B9}" vid="{5C70FAD9-DA18-40BE-B3D6-91A252A5E9B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9AA90D-A39D-4F83-B1BD-92099B1CAD0D}">
  <ds:schemaRefs>
    <ds:schemaRef ds:uri="http://schemas.microsoft.com/sharepoint/v3/contenttype/forms"/>
  </ds:schemaRefs>
</ds:datastoreItem>
</file>

<file path=customXml/itemProps2.xml><?xml version="1.0" encoding="utf-8"?>
<ds:datastoreItem xmlns:ds="http://schemas.openxmlformats.org/officeDocument/2006/customXml" ds:itemID="{374D15D6-87BC-477C-8E91-9F90829C2FC8}">
  <ds:schemaRefs>
    <ds:schemaRef ds:uri="http://www.w3.org/XML/1998/namespace"/>
    <ds:schemaRef ds:uri="http://schemas.microsoft.com/office/2006/documentManagement/types"/>
    <ds:schemaRef ds:uri="6dc4bcd6-49db-4c07-9060-8acfc67cef9f"/>
    <ds:schemaRef ds:uri="http://purl.org/dc/dcmitype/"/>
    <ds:schemaRef ds:uri="http://purl.org/dc/terms/"/>
    <ds:schemaRef ds:uri="http://schemas.microsoft.com/sharepoint/v3"/>
    <ds:schemaRef ds:uri="http://schemas.openxmlformats.org/package/2006/metadata/core-properties"/>
    <ds:schemaRef ds:uri="fb0879af-3eba-417a-a55a-ffe6dcd6ca77"/>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19A80A7-0DD1-4CF4-ABD5-362A6549C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tf00951641</Template>
  <TotalTime>0</TotalTime>
  <Words>3008</Words>
  <Application>Microsoft Macintosh PowerPoint</Application>
  <PresentationFormat>Widescreen</PresentationFormat>
  <Paragraphs>272</Paragraphs>
  <Slides>27</Slides>
  <Notes>26</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27</vt:i4>
      </vt:variant>
    </vt:vector>
  </HeadingPairs>
  <TitlesOfParts>
    <vt:vector size="37" baseType="lpstr">
      <vt:lpstr>Arial Black</vt:lpstr>
      <vt:lpstr>Calibri</vt:lpstr>
      <vt:lpstr>Calibri Light</vt:lpstr>
      <vt:lpstr>CiscoSans ExtraLight</vt:lpstr>
      <vt:lpstr>Courier New</vt:lpstr>
      <vt:lpstr>Gill Sans SemiBold</vt:lpstr>
      <vt:lpstr>Times New Roman</vt:lpstr>
      <vt:lpstr>Wingdings</vt:lpstr>
      <vt:lpstr>Arial</vt:lpstr>
      <vt:lpstr>Tema di Office</vt:lpstr>
      <vt:lpstr>HIGH LEVEL CONFERENCE “PARTICIPATION OF WOMEN IN THE LABOUR MARKET – BENEFIT FOR THE SOCIETY  Session 3 – Long term care and women’s labour market participation </vt:lpstr>
      <vt:lpstr>ACEO’s Opinion on  Challenges for gender equality in a rapidly ageing society </vt:lpstr>
      <vt:lpstr>ACEO’s Opinion on  Challenges for gender equality in a rapidly ageing society </vt:lpstr>
      <vt:lpstr>ACEO’s Opinion on  Challenges for gender equality in a rapidly ageing society </vt:lpstr>
      <vt:lpstr>Opinion on  Challenges for gender equality in a rapidly ageing society </vt:lpstr>
      <vt:lpstr>Some Eurostat statistics… </vt:lpstr>
      <vt:lpstr>Some Eurostat statistics… </vt:lpstr>
      <vt:lpstr>Some Eurostat statistics… </vt:lpstr>
      <vt:lpstr>General implications of such demographic changes</vt:lpstr>
      <vt:lpstr>Specific implications on gender equality </vt:lpstr>
      <vt:lpstr>FIRST AREA: SOME OF THE IDENTIFIED CHALLENGES</vt:lpstr>
      <vt:lpstr>“Women’s full participation and retainment in the labour market can only be achieved by an integrated approach combining measures to promote labour market participation with measures to ensure equal treatment in employment and actions to allow men and women to better combine professional and family responsibilities on an equal footing throughout their life cycle.” </vt:lpstr>
      <vt:lpstr>FIRST AREA: POSSIBLE SOLUTIONS </vt:lpstr>
      <vt:lpstr>WORK-LIFE BALANCE:  SOME OF THE MAIN RECOMMENDATIONS</vt:lpstr>
      <vt:lpstr>WORK-LIFE BALANCE:  SOME OF THE MAIN RECOMMENDATIONS</vt:lpstr>
      <vt:lpstr>WORK-LIFE BALANCE:  SOME OF THE MAIN RECOMMENDATIONS</vt:lpstr>
      <vt:lpstr>SECOND AREA: SOME OF THE IDENTIFIED CHALLENGES</vt:lpstr>
      <vt:lpstr>Presentazione di PowerPoint</vt:lpstr>
      <vt:lpstr>SECOND AREA: POSSIBLE SOLUTIONS</vt:lpstr>
      <vt:lpstr>EQUAL PARTICIPATION IN EMPLOYMENT: SOME OF THE MAIN RECOMMENDATIONS</vt:lpstr>
      <vt:lpstr>EQUAL PARTICIPATION IN EMPLOYMENT: SOME OF THE MAIN RECOMMENDATIONS</vt:lpstr>
      <vt:lpstr>EQUAL PARTICIPATION IN EMPLOYMENT: SOME OF THE MAIN RECOMMENDATIONS</vt:lpstr>
      <vt:lpstr>THIRD AREA: SOME OF THE IDENTIFIED CHALLENGES</vt:lpstr>
      <vt:lpstr>THIRD AREA: POSSIBLE SOLUTIONS</vt:lpstr>
      <vt:lpstr>CHALLENGES FOR THE SOCIAL SYSTEM IN A RAPIDLY AGEING SOCIETY: SOME OF THE MAIN RECOMMENDATIONS</vt:lpstr>
      <vt:lpstr>CHALLENGES FOR THE SOCIAL SYSTEM IN A RAPIDLY AGEING SOCIETY: SOME OF THE MAIN RECOMMENDATIONS</vt:lpstr>
      <vt:lpstr>Thank you!</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2020-01-14T10:49:07Z</dcterms:created>
  <dcterms:modified xsi:type="dcterms:W3CDTF">2020-01-29T09:45:40Z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